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709" r:id="rId2"/>
    <p:sldId id="696" r:id="rId3"/>
    <p:sldId id="698" r:id="rId4"/>
    <p:sldId id="697" r:id="rId5"/>
    <p:sldId id="710" r:id="rId6"/>
    <p:sldId id="711" r:id="rId7"/>
    <p:sldId id="712" r:id="rId8"/>
    <p:sldId id="704" r:id="rId9"/>
    <p:sldId id="714" r:id="rId10"/>
    <p:sldId id="713" r:id="rId11"/>
    <p:sldId id="708" r:id="rId12"/>
    <p:sldId id="701" r:id="rId13"/>
    <p:sldId id="715" r:id="rId14"/>
    <p:sldId id="705" r:id="rId15"/>
    <p:sldId id="699" r:id="rId16"/>
    <p:sldId id="700" r:id="rId17"/>
    <p:sldId id="707" r:id="rId18"/>
    <p:sldId id="703" r:id="rId19"/>
    <p:sldId id="706" r:id="rId20"/>
    <p:sldId id="70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2"/>
    <p:restoredTop sz="95660"/>
  </p:normalViewPr>
  <p:slideViewPr>
    <p:cSldViewPr snapToGrid="0" snapToObjects="1">
      <p:cViewPr varScale="1">
        <p:scale>
          <a:sx n="186" d="100"/>
          <a:sy n="186" d="100"/>
        </p:scale>
        <p:origin x="224"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B262B-9C25-6E48-A100-9B6235322DCF}" type="datetimeFigureOut">
              <a:rPr lang="en-US" smtClean="0"/>
              <a:t>10/15/25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E0AD5-D429-8943-AD9B-2CF153F64EFD}" type="slidenum">
              <a:rPr lang="en-US" smtClean="0"/>
              <a:t>‹#›</a:t>
            </a:fld>
            <a:endParaRPr lang="en-US"/>
          </a:p>
        </p:txBody>
      </p:sp>
    </p:spTree>
    <p:extLst>
      <p:ext uri="{BB962C8B-B14F-4D97-AF65-F5344CB8AC3E}">
        <p14:creationId xmlns:p14="http://schemas.microsoft.com/office/powerpoint/2010/main" val="3010484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examines the RHEED images of different treatment types for STO along (001) and (110) crystal faces. Published in 1994, it is far from the most recent paper, but it also dives into the science of RHEED and the physical features that are reflected. Potentially useful for education purposes.</a:t>
            </a:r>
          </a:p>
        </p:txBody>
      </p:sp>
      <p:sp>
        <p:nvSpPr>
          <p:cNvPr id="4" name="Slide Number Placeholder 3"/>
          <p:cNvSpPr>
            <a:spLocks noGrp="1"/>
          </p:cNvSpPr>
          <p:nvPr>
            <p:ph type="sldNum" sz="quarter" idx="5"/>
          </p:nvPr>
        </p:nvSpPr>
        <p:spPr/>
        <p:txBody>
          <a:bodyPr/>
          <a:lstStyle/>
          <a:p>
            <a:fld id="{E50E0AD5-D429-8943-AD9B-2CF153F64EFD}" type="slidenum">
              <a:rPr lang="en-US" smtClean="0"/>
              <a:t>2</a:t>
            </a:fld>
            <a:endParaRPr lang="en-US"/>
          </a:p>
        </p:txBody>
      </p:sp>
    </p:spTree>
    <p:extLst>
      <p:ext uri="{BB962C8B-B14F-4D97-AF65-F5344CB8AC3E}">
        <p14:creationId xmlns:p14="http://schemas.microsoft.com/office/powerpoint/2010/main" val="1815940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47ADF-62FD-2B28-68C4-DDB9D623D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5D9C7-D17A-A19B-8480-B0EB1ADC98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8137A-9D1E-234D-70FA-B51763F99B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3A63F3-0632-7494-90A3-A629EB5514EF}"/>
              </a:ext>
            </a:extLst>
          </p:cNvPr>
          <p:cNvSpPr>
            <a:spLocks noGrp="1"/>
          </p:cNvSpPr>
          <p:nvPr>
            <p:ph type="sldNum" sz="quarter" idx="5"/>
          </p:nvPr>
        </p:nvSpPr>
        <p:spPr/>
        <p:txBody>
          <a:bodyPr/>
          <a:lstStyle/>
          <a:p>
            <a:fld id="{E50E0AD5-D429-8943-AD9B-2CF153F64EFD}" type="slidenum">
              <a:rPr lang="en-US" smtClean="0"/>
              <a:t>12</a:t>
            </a:fld>
            <a:endParaRPr lang="en-US"/>
          </a:p>
        </p:txBody>
      </p:sp>
    </p:spTree>
    <p:extLst>
      <p:ext uri="{BB962C8B-B14F-4D97-AF65-F5344CB8AC3E}">
        <p14:creationId xmlns:p14="http://schemas.microsoft.com/office/powerpoint/2010/main" val="2217431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204B1-3B83-E54C-2408-78E72AE4E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0953C-8C33-9F7F-F016-50353B008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CB24E-DBE7-BE88-ADC8-D2CD28E542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AB7FD0-8E19-41E2-44B1-7CAD3D24229C}"/>
              </a:ext>
            </a:extLst>
          </p:cNvPr>
          <p:cNvSpPr>
            <a:spLocks noGrp="1"/>
          </p:cNvSpPr>
          <p:nvPr>
            <p:ph type="sldNum" sz="quarter" idx="5"/>
          </p:nvPr>
        </p:nvSpPr>
        <p:spPr/>
        <p:txBody>
          <a:bodyPr/>
          <a:lstStyle/>
          <a:p>
            <a:fld id="{E50E0AD5-D429-8943-AD9B-2CF153F64EFD}" type="slidenum">
              <a:rPr lang="en-US" smtClean="0"/>
              <a:t>14</a:t>
            </a:fld>
            <a:endParaRPr lang="en-US"/>
          </a:p>
        </p:txBody>
      </p:sp>
    </p:spTree>
    <p:extLst>
      <p:ext uri="{BB962C8B-B14F-4D97-AF65-F5344CB8AC3E}">
        <p14:creationId xmlns:p14="http://schemas.microsoft.com/office/powerpoint/2010/main" val="851237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was published in 1993. This image was taken at 1200 C in UHV for 2 minutes.</a:t>
            </a:r>
          </a:p>
        </p:txBody>
      </p:sp>
      <p:sp>
        <p:nvSpPr>
          <p:cNvPr id="4" name="Slide Number Placeholder 3"/>
          <p:cNvSpPr>
            <a:spLocks noGrp="1"/>
          </p:cNvSpPr>
          <p:nvPr>
            <p:ph type="sldNum" sz="quarter" idx="5"/>
          </p:nvPr>
        </p:nvSpPr>
        <p:spPr/>
        <p:txBody>
          <a:bodyPr/>
          <a:lstStyle/>
          <a:p>
            <a:fld id="{E50E0AD5-D429-8943-AD9B-2CF153F64EFD}" type="slidenum">
              <a:rPr lang="en-US" smtClean="0"/>
              <a:t>15</a:t>
            </a:fld>
            <a:endParaRPr lang="en-US"/>
          </a:p>
        </p:txBody>
      </p:sp>
    </p:spTree>
    <p:extLst>
      <p:ext uri="{BB962C8B-B14F-4D97-AF65-F5344CB8AC3E}">
        <p14:creationId xmlns:p14="http://schemas.microsoft.com/office/powerpoint/2010/main" val="3326698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couldn’t find a RHEED image for c(4 x 2) reconstruction, but this paper from 2003 discusses the surface of STO in depth</a:t>
            </a:r>
          </a:p>
        </p:txBody>
      </p:sp>
      <p:sp>
        <p:nvSpPr>
          <p:cNvPr id="4" name="Slide Number Placeholder 3"/>
          <p:cNvSpPr>
            <a:spLocks noGrp="1"/>
          </p:cNvSpPr>
          <p:nvPr>
            <p:ph type="sldNum" sz="quarter" idx="5"/>
          </p:nvPr>
        </p:nvSpPr>
        <p:spPr/>
        <p:txBody>
          <a:bodyPr/>
          <a:lstStyle/>
          <a:p>
            <a:fld id="{E50E0AD5-D429-8943-AD9B-2CF153F64EFD}" type="slidenum">
              <a:rPr lang="en-US" smtClean="0"/>
              <a:t>16</a:t>
            </a:fld>
            <a:endParaRPr lang="en-US"/>
          </a:p>
        </p:txBody>
      </p:sp>
    </p:spTree>
    <p:extLst>
      <p:ext uri="{BB962C8B-B14F-4D97-AF65-F5344CB8AC3E}">
        <p14:creationId xmlns:p14="http://schemas.microsoft.com/office/powerpoint/2010/main" val="2041938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F13FA-CAE4-BE6F-568F-F552A4665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B3984-6080-F9DF-1BAB-D1BE000EF7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45078D-3E40-2F7E-ADEF-F45F3CC8A0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CB6BDE-BEA3-22CD-1FE4-144AFE402C6E}"/>
              </a:ext>
            </a:extLst>
          </p:cNvPr>
          <p:cNvSpPr>
            <a:spLocks noGrp="1"/>
          </p:cNvSpPr>
          <p:nvPr>
            <p:ph type="sldNum" sz="quarter" idx="5"/>
          </p:nvPr>
        </p:nvSpPr>
        <p:spPr/>
        <p:txBody>
          <a:bodyPr/>
          <a:lstStyle/>
          <a:p>
            <a:fld id="{E50E0AD5-D429-8943-AD9B-2CF153F64EFD}" type="slidenum">
              <a:rPr lang="en-US" smtClean="0"/>
              <a:t>17</a:t>
            </a:fld>
            <a:endParaRPr lang="en-US"/>
          </a:p>
        </p:txBody>
      </p:sp>
    </p:spTree>
    <p:extLst>
      <p:ext uri="{BB962C8B-B14F-4D97-AF65-F5344CB8AC3E}">
        <p14:creationId xmlns:p14="http://schemas.microsoft.com/office/powerpoint/2010/main" val="204317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52545-DD85-E0E5-26C4-EE98E7BB7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3A3A3-1465-3FCC-42AC-B61E2F9B1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C7C0A-AA72-E720-FFEF-AB602FC890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72B6DB-9731-87FC-B985-68709B744CF0}"/>
              </a:ext>
            </a:extLst>
          </p:cNvPr>
          <p:cNvSpPr>
            <a:spLocks noGrp="1"/>
          </p:cNvSpPr>
          <p:nvPr>
            <p:ph type="sldNum" sz="quarter" idx="5"/>
          </p:nvPr>
        </p:nvSpPr>
        <p:spPr/>
        <p:txBody>
          <a:bodyPr/>
          <a:lstStyle/>
          <a:p>
            <a:fld id="{E50E0AD5-D429-8943-AD9B-2CF153F64EFD}" type="slidenum">
              <a:rPr lang="en-US" smtClean="0"/>
              <a:t>18</a:t>
            </a:fld>
            <a:endParaRPr lang="en-US"/>
          </a:p>
        </p:txBody>
      </p:sp>
    </p:spTree>
    <p:extLst>
      <p:ext uri="{BB962C8B-B14F-4D97-AF65-F5344CB8AC3E}">
        <p14:creationId xmlns:p14="http://schemas.microsoft.com/office/powerpoint/2010/main" val="379295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27E8F-4D08-2F29-8BFE-B9FB71471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068CD-4EE1-A986-87D7-5E27435FE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100E1-96BD-ABD7-B0AD-489312F783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215EF9-B7E7-6417-6E88-CB1AB96E7D09}"/>
              </a:ext>
            </a:extLst>
          </p:cNvPr>
          <p:cNvSpPr>
            <a:spLocks noGrp="1"/>
          </p:cNvSpPr>
          <p:nvPr>
            <p:ph type="sldNum" sz="quarter" idx="5"/>
          </p:nvPr>
        </p:nvSpPr>
        <p:spPr/>
        <p:txBody>
          <a:bodyPr/>
          <a:lstStyle/>
          <a:p>
            <a:fld id="{E50E0AD5-D429-8943-AD9B-2CF153F64EFD}" type="slidenum">
              <a:rPr lang="en-US" smtClean="0"/>
              <a:t>19</a:t>
            </a:fld>
            <a:endParaRPr lang="en-US"/>
          </a:p>
        </p:txBody>
      </p:sp>
    </p:spTree>
    <p:extLst>
      <p:ext uri="{BB962C8B-B14F-4D97-AF65-F5344CB8AC3E}">
        <p14:creationId xmlns:p14="http://schemas.microsoft.com/office/powerpoint/2010/main" val="124123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6FF95-0A88-ABE2-7D01-FC74DBDB9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A710D-F573-E0BD-3C94-20D2C259C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EE015-E14F-4036-7F77-256FFFF4C1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5EBEE9-1051-A23F-B524-4DF65EE9DFCF}"/>
              </a:ext>
            </a:extLst>
          </p:cNvPr>
          <p:cNvSpPr>
            <a:spLocks noGrp="1"/>
          </p:cNvSpPr>
          <p:nvPr>
            <p:ph type="sldNum" sz="quarter" idx="5"/>
          </p:nvPr>
        </p:nvSpPr>
        <p:spPr/>
        <p:txBody>
          <a:bodyPr/>
          <a:lstStyle/>
          <a:p>
            <a:fld id="{E50E0AD5-D429-8943-AD9B-2CF153F64EFD}" type="slidenum">
              <a:rPr lang="en-US" smtClean="0"/>
              <a:t>20</a:t>
            </a:fld>
            <a:endParaRPr lang="en-US"/>
          </a:p>
        </p:txBody>
      </p:sp>
    </p:spTree>
    <p:extLst>
      <p:ext uri="{BB962C8B-B14F-4D97-AF65-F5344CB8AC3E}">
        <p14:creationId xmlns:p14="http://schemas.microsoft.com/office/powerpoint/2010/main" val="145802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captures the changing RHEED patterns and therefore surface reconstructions as a function of TTIP/Sr. The first image corresponds to 37.5, second to 39.5, third to 45.0, and last to 60.0. These were all at T = 810 C.</a:t>
            </a:r>
          </a:p>
        </p:txBody>
      </p:sp>
      <p:sp>
        <p:nvSpPr>
          <p:cNvPr id="4" name="Slide Number Placeholder 3"/>
          <p:cNvSpPr>
            <a:spLocks noGrp="1"/>
          </p:cNvSpPr>
          <p:nvPr>
            <p:ph type="sldNum" sz="quarter" idx="5"/>
          </p:nvPr>
        </p:nvSpPr>
        <p:spPr/>
        <p:txBody>
          <a:bodyPr/>
          <a:lstStyle/>
          <a:p>
            <a:fld id="{E50E0AD5-D429-8943-AD9B-2CF153F64EFD}" type="slidenum">
              <a:rPr lang="en-US" smtClean="0"/>
              <a:t>3</a:t>
            </a:fld>
            <a:endParaRPr lang="en-US"/>
          </a:p>
        </p:txBody>
      </p:sp>
    </p:spTree>
    <p:extLst>
      <p:ext uri="{BB962C8B-B14F-4D97-AF65-F5344CB8AC3E}">
        <p14:creationId xmlns:p14="http://schemas.microsoft.com/office/powerpoint/2010/main" val="44220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the authors use kinematic theory and Ewald construction to simulate the geometric transformations and the corresponding RHEED patterns.</a:t>
            </a:r>
          </a:p>
        </p:txBody>
      </p:sp>
      <p:sp>
        <p:nvSpPr>
          <p:cNvPr id="4" name="Slide Number Placeholder 3"/>
          <p:cNvSpPr>
            <a:spLocks noGrp="1"/>
          </p:cNvSpPr>
          <p:nvPr>
            <p:ph type="sldNum" sz="quarter" idx="5"/>
          </p:nvPr>
        </p:nvSpPr>
        <p:spPr/>
        <p:txBody>
          <a:bodyPr/>
          <a:lstStyle/>
          <a:p>
            <a:fld id="{E50E0AD5-D429-8943-AD9B-2CF153F64EFD}" type="slidenum">
              <a:rPr lang="en-US" smtClean="0"/>
              <a:t>4</a:t>
            </a:fld>
            <a:endParaRPr lang="en-US"/>
          </a:p>
        </p:txBody>
      </p:sp>
    </p:spTree>
    <p:extLst>
      <p:ext uri="{BB962C8B-B14F-4D97-AF65-F5344CB8AC3E}">
        <p14:creationId xmlns:p14="http://schemas.microsoft.com/office/powerpoint/2010/main" val="2452854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D665-2FAA-4033-334E-0C8979051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9A62D-445D-D7B1-9D67-122440D1EB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C83EB4-424B-5001-2EED-B8F7AFE445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E0DE60-18DF-532E-76A6-BFF953D53ACF}"/>
              </a:ext>
            </a:extLst>
          </p:cNvPr>
          <p:cNvSpPr>
            <a:spLocks noGrp="1"/>
          </p:cNvSpPr>
          <p:nvPr>
            <p:ph type="sldNum" sz="quarter" idx="5"/>
          </p:nvPr>
        </p:nvSpPr>
        <p:spPr/>
        <p:txBody>
          <a:bodyPr/>
          <a:lstStyle/>
          <a:p>
            <a:fld id="{E50E0AD5-D429-8943-AD9B-2CF153F64EFD}" type="slidenum">
              <a:rPr lang="en-US" smtClean="0"/>
              <a:t>6</a:t>
            </a:fld>
            <a:endParaRPr lang="en-US"/>
          </a:p>
        </p:txBody>
      </p:sp>
    </p:spTree>
    <p:extLst>
      <p:ext uri="{BB962C8B-B14F-4D97-AF65-F5344CB8AC3E}">
        <p14:creationId xmlns:p14="http://schemas.microsoft.com/office/powerpoint/2010/main" val="4122131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3B8AF-B437-E600-D9A6-A472674F5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77B1C9-2B7E-7739-21F5-21DDC1C8E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6D76B-939A-209A-0C91-8E39BA2E5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D10772-99D9-5ACF-F4AC-B615E0BC19E4}"/>
              </a:ext>
            </a:extLst>
          </p:cNvPr>
          <p:cNvSpPr>
            <a:spLocks noGrp="1"/>
          </p:cNvSpPr>
          <p:nvPr>
            <p:ph type="sldNum" sz="quarter" idx="5"/>
          </p:nvPr>
        </p:nvSpPr>
        <p:spPr/>
        <p:txBody>
          <a:bodyPr/>
          <a:lstStyle/>
          <a:p>
            <a:fld id="{E50E0AD5-D429-8943-AD9B-2CF153F64EFD}" type="slidenum">
              <a:rPr lang="en-US" smtClean="0"/>
              <a:t>7</a:t>
            </a:fld>
            <a:endParaRPr lang="en-US"/>
          </a:p>
        </p:txBody>
      </p:sp>
    </p:spTree>
    <p:extLst>
      <p:ext uri="{BB962C8B-B14F-4D97-AF65-F5344CB8AC3E}">
        <p14:creationId xmlns:p14="http://schemas.microsoft.com/office/powerpoint/2010/main" val="145287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03A1-567D-EECC-BC94-AF1A7961B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8C31CD-5C16-F624-C456-6EE255A20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93870-3ABB-051C-BCC7-826160611A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3ABDFB-4438-E1A8-B07B-A2ABA12F1403}"/>
              </a:ext>
            </a:extLst>
          </p:cNvPr>
          <p:cNvSpPr>
            <a:spLocks noGrp="1"/>
          </p:cNvSpPr>
          <p:nvPr>
            <p:ph type="sldNum" sz="quarter" idx="5"/>
          </p:nvPr>
        </p:nvSpPr>
        <p:spPr/>
        <p:txBody>
          <a:bodyPr/>
          <a:lstStyle/>
          <a:p>
            <a:fld id="{E50E0AD5-D429-8943-AD9B-2CF153F64EFD}" type="slidenum">
              <a:rPr lang="en-US" smtClean="0"/>
              <a:t>8</a:t>
            </a:fld>
            <a:endParaRPr lang="en-US"/>
          </a:p>
        </p:txBody>
      </p:sp>
    </p:spTree>
    <p:extLst>
      <p:ext uri="{BB962C8B-B14F-4D97-AF65-F5344CB8AC3E}">
        <p14:creationId xmlns:p14="http://schemas.microsoft.com/office/powerpoint/2010/main" val="2485262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3A789-2BAD-7414-0696-AE3749E3C2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E965A-6D84-434A-2A91-0EF99C7667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A6CCD-D3F5-6F52-F8D5-6308B87B39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8C4239-99BC-8211-4931-5B1C4DA4F961}"/>
              </a:ext>
            </a:extLst>
          </p:cNvPr>
          <p:cNvSpPr>
            <a:spLocks noGrp="1"/>
          </p:cNvSpPr>
          <p:nvPr>
            <p:ph type="sldNum" sz="quarter" idx="5"/>
          </p:nvPr>
        </p:nvSpPr>
        <p:spPr/>
        <p:txBody>
          <a:bodyPr/>
          <a:lstStyle/>
          <a:p>
            <a:fld id="{E50E0AD5-D429-8943-AD9B-2CF153F64EFD}" type="slidenum">
              <a:rPr lang="en-US" smtClean="0"/>
              <a:t>9</a:t>
            </a:fld>
            <a:endParaRPr lang="en-US"/>
          </a:p>
        </p:txBody>
      </p:sp>
    </p:spTree>
    <p:extLst>
      <p:ext uri="{BB962C8B-B14F-4D97-AF65-F5344CB8AC3E}">
        <p14:creationId xmlns:p14="http://schemas.microsoft.com/office/powerpoint/2010/main" val="2393206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0AEB2-50B9-4C31-8C01-35978F4A0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8A1C7-63A6-714B-F91F-CFF212E56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CA68C-7225-5227-FCD0-53FEBE090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2729F8-C9FF-12D7-EC76-44513FFCCA11}"/>
              </a:ext>
            </a:extLst>
          </p:cNvPr>
          <p:cNvSpPr>
            <a:spLocks noGrp="1"/>
          </p:cNvSpPr>
          <p:nvPr>
            <p:ph type="sldNum" sz="quarter" idx="5"/>
          </p:nvPr>
        </p:nvSpPr>
        <p:spPr/>
        <p:txBody>
          <a:bodyPr/>
          <a:lstStyle/>
          <a:p>
            <a:fld id="{E50E0AD5-D429-8943-AD9B-2CF153F64EFD}" type="slidenum">
              <a:rPr lang="en-US" smtClean="0"/>
              <a:t>10</a:t>
            </a:fld>
            <a:endParaRPr lang="en-US"/>
          </a:p>
        </p:txBody>
      </p:sp>
    </p:spTree>
    <p:extLst>
      <p:ext uri="{BB962C8B-B14F-4D97-AF65-F5344CB8AC3E}">
        <p14:creationId xmlns:p14="http://schemas.microsoft.com/office/powerpoint/2010/main" val="2890395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FC7AC-55FF-43CD-0970-7953DF94B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0A891-22DA-D5D6-950A-5DB652E3E7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18350-8611-2291-4C7E-8F9CFA034E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3FED62-F48B-A01B-84BD-414F7C841FE1}"/>
              </a:ext>
            </a:extLst>
          </p:cNvPr>
          <p:cNvSpPr>
            <a:spLocks noGrp="1"/>
          </p:cNvSpPr>
          <p:nvPr>
            <p:ph type="sldNum" sz="quarter" idx="5"/>
          </p:nvPr>
        </p:nvSpPr>
        <p:spPr/>
        <p:txBody>
          <a:bodyPr/>
          <a:lstStyle/>
          <a:p>
            <a:fld id="{E50E0AD5-D429-8943-AD9B-2CF153F64EFD}" type="slidenum">
              <a:rPr lang="en-US" smtClean="0"/>
              <a:t>11</a:t>
            </a:fld>
            <a:endParaRPr lang="en-US"/>
          </a:p>
        </p:txBody>
      </p:sp>
    </p:spTree>
    <p:extLst>
      <p:ext uri="{BB962C8B-B14F-4D97-AF65-F5344CB8AC3E}">
        <p14:creationId xmlns:p14="http://schemas.microsoft.com/office/powerpoint/2010/main" val="3293240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AC86-A331-FF43-B31A-DC0CC89CD2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51ECA8-91B6-A34C-845D-7B2809EE4B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A7E3BE-2964-4049-81D4-2BE176FD91E1}"/>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5" name="Footer Placeholder 4">
            <a:extLst>
              <a:ext uri="{FF2B5EF4-FFF2-40B4-BE49-F238E27FC236}">
                <a16:creationId xmlns:a16="http://schemas.microsoft.com/office/drawing/2014/main" id="{02126C83-2207-A44A-89ED-CE9E57EB0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31C3B-4765-2141-AC17-9FD76DD1FFDD}"/>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15249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ABCB-541D-D745-90E0-A1A950B114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D17CC-5BAF-B648-B600-84CBE24EB6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A4E38-29DC-DA41-BBE2-44506A7634F3}"/>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5" name="Footer Placeholder 4">
            <a:extLst>
              <a:ext uri="{FF2B5EF4-FFF2-40B4-BE49-F238E27FC236}">
                <a16:creationId xmlns:a16="http://schemas.microsoft.com/office/drawing/2014/main" id="{1D35A107-CFC2-6F46-B02E-59AB2BC13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1AB18-F768-1446-8353-F4A3AE28AAEE}"/>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1305773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167D74-FDAC-EE44-A7E1-0AE2BD5DB2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F375CF-8696-A74C-9B09-DD07E84EBC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7A582-6D97-E74D-8CD8-F5EFC3A3BBB2}"/>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5" name="Footer Placeholder 4">
            <a:extLst>
              <a:ext uri="{FF2B5EF4-FFF2-40B4-BE49-F238E27FC236}">
                <a16:creationId xmlns:a16="http://schemas.microsoft.com/office/drawing/2014/main" id="{7E505F97-ADC5-8E46-BD35-B36A1459C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396F92-9D27-CF46-B399-4F100CF3A2C7}"/>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1322481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488D-BCAE-D549-8BB3-976843FBE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1AC17B-C7B8-5043-8D42-62F881AE31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CEB38-A4E6-5442-88FF-FEFF0FE294ED}"/>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5" name="Footer Placeholder 4">
            <a:extLst>
              <a:ext uri="{FF2B5EF4-FFF2-40B4-BE49-F238E27FC236}">
                <a16:creationId xmlns:a16="http://schemas.microsoft.com/office/drawing/2014/main" id="{499FC352-91AD-AD40-967B-636A61C24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A3F57-A431-4B4D-A08E-9D3661260213}"/>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159404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8DB1-34FC-1B46-966B-6174A5DF1E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0D2188-ACBA-114D-A4B6-98AE188CE6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7E058D-7EAE-9E44-8CEF-B08083CD7996}"/>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5" name="Footer Placeholder 4">
            <a:extLst>
              <a:ext uri="{FF2B5EF4-FFF2-40B4-BE49-F238E27FC236}">
                <a16:creationId xmlns:a16="http://schemas.microsoft.com/office/drawing/2014/main" id="{DA02F352-E808-FD4C-A2FB-A6F57924E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A13AA-6F89-9C4E-88B6-285857711700}"/>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307216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65DE-65C9-454B-ADA6-1260B6EDE8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96BD04-F57D-5C4F-9085-58D689A4E4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986BE2-9B30-D147-AA54-32C6EC1C50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00D890-8E59-9A4E-AD61-54FC7D5C70A4}"/>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6" name="Footer Placeholder 5">
            <a:extLst>
              <a:ext uri="{FF2B5EF4-FFF2-40B4-BE49-F238E27FC236}">
                <a16:creationId xmlns:a16="http://schemas.microsoft.com/office/drawing/2014/main" id="{9FCDFD96-E95C-904A-BFF9-C5D287A7B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0B4FBC-6022-0946-8F4F-5E785CA2F281}"/>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3885970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8A583-DE5F-E546-B5CD-FF4F1543F1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388416-38E2-2948-9FE9-C9383DF81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0DD8AF-1069-1040-8E00-C8BE5C9D75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EB0E24-0DC9-6F49-8B79-BF6E62CE8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AAC9C6-D1D1-2745-B3F2-EE4C48FC54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F44BC3-960D-704F-BC2B-6A5E09BA8538}"/>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8" name="Footer Placeholder 7">
            <a:extLst>
              <a:ext uri="{FF2B5EF4-FFF2-40B4-BE49-F238E27FC236}">
                <a16:creationId xmlns:a16="http://schemas.microsoft.com/office/drawing/2014/main" id="{0AA6D757-AA38-D74A-9B4A-2FECDE4198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D3F12E-CE50-7944-9A16-FB3154E6A8A1}"/>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1208061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B911-63BA-CF4C-8E2E-AD1EC05FAD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7414BC-23D7-8140-BB6C-FAE9AD5051C4}"/>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4" name="Footer Placeholder 3">
            <a:extLst>
              <a:ext uri="{FF2B5EF4-FFF2-40B4-BE49-F238E27FC236}">
                <a16:creationId xmlns:a16="http://schemas.microsoft.com/office/drawing/2014/main" id="{BAF615DD-D009-FE4E-8B79-46598C8113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0DF7FB-365E-2443-9FE6-F71B3ACD5CD5}"/>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225354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46E319-5D6E-E045-A298-82E95F8F6920}"/>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3" name="Footer Placeholder 2">
            <a:extLst>
              <a:ext uri="{FF2B5EF4-FFF2-40B4-BE49-F238E27FC236}">
                <a16:creationId xmlns:a16="http://schemas.microsoft.com/office/drawing/2014/main" id="{83E9EE48-F267-F34B-8EF2-925C79E0D1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A5CD57-AF18-B44D-8B8D-FA79B14E8AFB}"/>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2038729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3F43-AEAC-CD47-A979-F33BD56A18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813B36-D08F-B74B-B836-467DCA8725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C76A89-E143-B24B-A394-EE27DEDB7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230EE-91CE-8C49-B888-48046C5529C8}"/>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6" name="Footer Placeholder 5">
            <a:extLst>
              <a:ext uri="{FF2B5EF4-FFF2-40B4-BE49-F238E27FC236}">
                <a16:creationId xmlns:a16="http://schemas.microsoft.com/office/drawing/2014/main" id="{D978FED7-B6DE-3940-8F28-698CCB134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2A144-BD59-AF43-B0E7-676E352F0D3E}"/>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1892331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9C2ED-BA56-124D-B518-3BE9E2711A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4623A2-B273-6D4B-A3F5-B6E52EA084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636922-5923-5642-88CA-AC27CFD0E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BC966B-249B-4C44-90E8-3B9E4760EB1E}"/>
              </a:ext>
            </a:extLst>
          </p:cNvPr>
          <p:cNvSpPr>
            <a:spLocks noGrp="1"/>
          </p:cNvSpPr>
          <p:nvPr>
            <p:ph type="dt" sz="half" idx="10"/>
          </p:nvPr>
        </p:nvSpPr>
        <p:spPr/>
        <p:txBody>
          <a:bodyPr/>
          <a:lstStyle/>
          <a:p>
            <a:fld id="{223AF1D4-8443-3F43-8EEB-15CEC657EC28}" type="datetimeFigureOut">
              <a:rPr lang="en-US" smtClean="0"/>
              <a:t>10/15/25</a:t>
            </a:fld>
            <a:endParaRPr lang="en-US"/>
          </a:p>
        </p:txBody>
      </p:sp>
      <p:sp>
        <p:nvSpPr>
          <p:cNvPr id="6" name="Footer Placeholder 5">
            <a:extLst>
              <a:ext uri="{FF2B5EF4-FFF2-40B4-BE49-F238E27FC236}">
                <a16:creationId xmlns:a16="http://schemas.microsoft.com/office/drawing/2014/main" id="{E005860F-A5BD-664A-B8F6-EFA7032D3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B1439E-A0A2-7C4A-87C3-C65097E95E03}"/>
              </a:ext>
            </a:extLst>
          </p:cNvPr>
          <p:cNvSpPr>
            <a:spLocks noGrp="1"/>
          </p:cNvSpPr>
          <p:nvPr>
            <p:ph type="sldNum" sz="quarter" idx="12"/>
          </p:nvPr>
        </p:nvSpPr>
        <p:spPr/>
        <p:txBody>
          <a:bodyPr/>
          <a:lstStyle/>
          <a:p>
            <a:fld id="{CF9799BA-ED70-6240-A558-76998A7711D2}" type="slidenum">
              <a:rPr lang="en-US" smtClean="0"/>
              <a:t>‹#›</a:t>
            </a:fld>
            <a:endParaRPr lang="en-US"/>
          </a:p>
        </p:txBody>
      </p:sp>
    </p:spTree>
    <p:extLst>
      <p:ext uri="{BB962C8B-B14F-4D97-AF65-F5344CB8AC3E}">
        <p14:creationId xmlns:p14="http://schemas.microsoft.com/office/powerpoint/2010/main" val="3355436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0E3DB-3C9B-F940-AB68-6D5FE2254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40F6DF-7114-2842-A096-36A3C8E183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8CB6B-DB17-5544-9DB2-8027ED930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AF1D4-8443-3F43-8EEB-15CEC657EC28}" type="datetimeFigureOut">
              <a:rPr lang="en-US" smtClean="0"/>
              <a:t>10/15/25</a:t>
            </a:fld>
            <a:endParaRPr lang="en-US"/>
          </a:p>
        </p:txBody>
      </p:sp>
      <p:sp>
        <p:nvSpPr>
          <p:cNvPr id="5" name="Footer Placeholder 4">
            <a:extLst>
              <a:ext uri="{FF2B5EF4-FFF2-40B4-BE49-F238E27FC236}">
                <a16:creationId xmlns:a16="http://schemas.microsoft.com/office/drawing/2014/main" id="{3E24B1C2-70D1-DD47-8CE2-8799135D9E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1F1615-1507-654B-AE2B-13FEAD59E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799BA-ED70-6240-A558-76998A7711D2}" type="slidenum">
              <a:rPr lang="en-US" smtClean="0"/>
              <a:t>‹#›</a:t>
            </a:fld>
            <a:endParaRPr lang="en-US"/>
          </a:p>
        </p:txBody>
      </p:sp>
    </p:spTree>
    <p:extLst>
      <p:ext uri="{BB962C8B-B14F-4D97-AF65-F5344CB8AC3E}">
        <p14:creationId xmlns:p14="http://schemas.microsoft.com/office/powerpoint/2010/main" val="2818922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doi.org/10.1116/6.0001899"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doi.org/10.1116/6.0001899"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1116/6.0001899"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8.xml"/><Relationship Id="rId7" Type="http://schemas.openxmlformats.org/officeDocument/2006/relationships/image" Target="../media/image2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1.xml"/><Relationship Id="rId9" Type="http://schemas.openxmlformats.org/officeDocument/2006/relationships/hyperlink" Target="https://doi.org/10.1116/6.0001899"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doi.org/10.1116/6.0001899"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doi.org/10.1116/6.0001899"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doi.org/10.1116/6.0001899" TargetMode="External"/><Relationship Id="rId5" Type="http://schemas.openxmlformats.org/officeDocument/2006/relationships/image" Target="../media/image11.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doi.org/10.1116/6.0001899"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doi.org/10.1116/6.000189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doi.org/10.1116/6.0001899"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hyperlink" Target="https://doi.org/10.1116/6.0001899" TargetMode="Externa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doi.org/10.1116/6.0001899"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C95B92-2666-7D4D-96A7-2A4F38407CEA}"/>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9E543DA1-4DFD-214F-BEBE-B08B8D8B073A}"/>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4819513-6DB0-B948-A9D8-4F3D31AA5F1F}"/>
                </a:ext>
              </a:extLst>
            </p:cNvPr>
            <p:cNvPicPr>
              <a:picLocks noChangeAspect="1"/>
            </p:cNvPicPr>
            <p:nvPr/>
          </p:nvPicPr>
          <p:blipFill>
            <a:blip r:embed="rId2"/>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E98E729A-7E71-D143-AC25-61C80124C548}"/>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EBA6E509-92EE-9D48-AEF2-C4942F2203B9}"/>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076679DC-8CC1-EC44-8330-0174B876C62A}"/>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C3642AF-9AAD-C946-BA0C-2B599D8523BB}"/>
              </a:ext>
            </a:extLst>
          </p:cNvPr>
          <p:cNvSpPr txBox="1"/>
          <p:nvPr/>
        </p:nvSpPr>
        <p:spPr>
          <a:xfrm>
            <a:off x="1041452" y="119013"/>
            <a:ext cx="10586548" cy="523220"/>
          </a:xfrm>
          <a:prstGeom prst="rect">
            <a:avLst/>
          </a:prstGeom>
          <a:noFill/>
        </p:spPr>
        <p:txBody>
          <a:bodyPr wrap="square" rtlCol="0">
            <a:spAutoFit/>
          </a:bodyPr>
          <a:lstStyle/>
          <a:p>
            <a:pPr algn="ctr"/>
            <a:r>
              <a:rPr lang="en-US" sz="2800" b="1" dirty="0">
                <a:solidFill>
                  <a:schemeClr val="bg1"/>
                </a:solidFill>
                <a:latin typeface="Cambria Math" panose="02040503050406030204" pitchFamily="18" charset="0"/>
                <a:ea typeface="Cambria Math" panose="02040503050406030204" pitchFamily="18" charset="0"/>
              </a:rPr>
              <a:t>STO(001) Characterization and Literature Review</a:t>
            </a:r>
          </a:p>
        </p:txBody>
      </p:sp>
      <p:sp>
        <p:nvSpPr>
          <p:cNvPr id="2" name="TextBox 1">
            <a:extLst>
              <a:ext uri="{FF2B5EF4-FFF2-40B4-BE49-F238E27FC236}">
                <a16:creationId xmlns:a16="http://schemas.microsoft.com/office/drawing/2014/main" id="{2A417DD4-82AE-724F-8A9E-2864E366A989}"/>
              </a:ext>
            </a:extLst>
          </p:cNvPr>
          <p:cNvSpPr txBox="1"/>
          <p:nvPr/>
        </p:nvSpPr>
        <p:spPr>
          <a:xfrm>
            <a:off x="43070" y="988725"/>
            <a:ext cx="9413847" cy="3877985"/>
          </a:xfrm>
          <a:prstGeom prst="rect">
            <a:avLst/>
          </a:prstGeom>
          <a:noFill/>
        </p:spPr>
        <p:txBody>
          <a:bodyPr wrap="square" rtlCol="0">
            <a:spAutoFit/>
          </a:bodyPr>
          <a:lstStyle/>
          <a:p>
            <a:r>
              <a:rPr lang="en-US" dirty="0"/>
              <a:t>Literature Review: </a:t>
            </a:r>
          </a:p>
          <a:p>
            <a:endParaRPr lang="en-US" dirty="0"/>
          </a:p>
          <a:p>
            <a:pPr marL="285750" indent="-285750">
              <a:buFont typeface="Arial" panose="020B0604020202020204" pitchFamily="34" charset="0"/>
              <a:buChar char="•"/>
            </a:pPr>
            <a:r>
              <a:rPr lang="en-US" dirty="0"/>
              <a:t>Found the most widely available RHEED images for STO(001) in available literature</a:t>
            </a:r>
          </a:p>
          <a:p>
            <a:pPr marL="285750" indent="-285750">
              <a:buFont typeface="Arial" panose="020B0604020202020204" pitchFamily="34" charset="0"/>
              <a:buChar char="•"/>
            </a:pPr>
            <a:r>
              <a:rPr lang="en-US" dirty="0"/>
              <a:t>Reconstructions include:</a:t>
            </a:r>
          </a:p>
          <a:p>
            <a:pPr marL="742950" lvl="1" indent="-285750">
              <a:buFont typeface="Arial" panose="020B0604020202020204" pitchFamily="34" charset="0"/>
              <a:buChar char="•"/>
            </a:pPr>
            <a:r>
              <a:rPr lang="en-US" dirty="0"/>
              <a:t>(1 x 1) </a:t>
            </a:r>
          </a:p>
          <a:p>
            <a:pPr marL="742950" lvl="1" indent="-285750">
              <a:buFont typeface="Arial" panose="020B0604020202020204" pitchFamily="34" charset="0"/>
              <a:buChar char="•"/>
            </a:pPr>
            <a:r>
              <a:rPr lang="en-US" dirty="0"/>
              <a:t>(2 x 1)</a:t>
            </a:r>
          </a:p>
          <a:p>
            <a:pPr marL="742950" lvl="1" indent="-285750">
              <a:buFont typeface="Arial" panose="020B0604020202020204" pitchFamily="34" charset="0"/>
              <a:buChar char="•"/>
            </a:pPr>
            <a:r>
              <a:rPr lang="en-US" dirty="0"/>
              <a:t>(1 x 2)</a:t>
            </a:r>
          </a:p>
          <a:p>
            <a:pPr marL="742950" lvl="1" indent="-285750">
              <a:buFont typeface="Arial" panose="020B0604020202020204" pitchFamily="34" charset="0"/>
              <a:buChar char="•"/>
            </a:pPr>
            <a:r>
              <a:rPr lang="en-US" dirty="0"/>
              <a:t>c(4 x 4)</a:t>
            </a:r>
          </a:p>
          <a:p>
            <a:pPr marL="742950" lvl="1" indent="-285750">
              <a:buFont typeface="Arial" panose="020B0604020202020204" pitchFamily="34" charset="0"/>
              <a:buChar char="•"/>
            </a:pPr>
            <a:r>
              <a:rPr lang="en-US" dirty="0"/>
              <a:t>√13 x √13 R33.7°</a:t>
            </a:r>
          </a:p>
          <a:p>
            <a:pPr marL="742950" lvl="1" indent="-285750">
              <a:buFont typeface="Arial" panose="020B0604020202020204" pitchFamily="34" charset="0"/>
              <a:buChar char="•"/>
            </a:pPr>
            <a:r>
              <a:rPr lang="en-US" dirty="0"/>
              <a:t>√13 x √13 + c(6 x 2) (superposition of two reconstructions)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342900" indent="-342900">
              <a:buAutoNum type="arabicPeriod"/>
            </a:pPr>
            <a:endParaRPr lang="en-US" b="1" baseline="-25000" dirty="0"/>
          </a:p>
        </p:txBody>
      </p:sp>
      <p:sp>
        <p:nvSpPr>
          <p:cNvPr id="3" name="TextBox 2">
            <a:extLst>
              <a:ext uri="{FF2B5EF4-FFF2-40B4-BE49-F238E27FC236}">
                <a16:creationId xmlns:a16="http://schemas.microsoft.com/office/drawing/2014/main" id="{EEEE280F-027E-9B8D-15B0-B76F919C5083}"/>
              </a:ext>
            </a:extLst>
          </p:cNvPr>
          <p:cNvSpPr txBox="1"/>
          <p:nvPr/>
        </p:nvSpPr>
        <p:spPr>
          <a:xfrm>
            <a:off x="145473" y="4031673"/>
            <a:ext cx="7730836" cy="1200329"/>
          </a:xfrm>
          <a:prstGeom prst="rect">
            <a:avLst/>
          </a:prstGeom>
          <a:noFill/>
        </p:spPr>
        <p:txBody>
          <a:bodyPr wrap="square" rtlCol="0">
            <a:spAutoFit/>
          </a:bodyPr>
          <a:lstStyle/>
          <a:p>
            <a:r>
              <a:rPr lang="en-US" dirty="0"/>
              <a:t>Literature is often difficult to get ideal images from, due to differing MBE set ups and parameters across different labs</a:t>
            </a:r>
          </a:p>
          <a:p>
            <a:endParaRPr lang="en-US" dirty="0"/>
          </a:p>
          <a:p>
            <a:r>
              <a:rPr lang="en-US" dirty="0"/>
              <a:t>The result is that sometimes we get lower quality images than we are hoping for.</a:t>
            </a:r>
          </a:p>
        </p:txBody>
      </p:sp>
    </p:spTree>
    <p:extLst>
      <p:ext uri="{BB962C8B-B14F-4D97-AF65-F5344CB8AC3E}">
        <p14:creationId xmlns:p14="http://schemas.microsoft.com/office/powerpoint/2010/main" val="615626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27C2-7A34-AB34-8227-102F3791F4F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62235C8-A463-B838-8B4C-07076F756CD9}"/>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99AF22E8-1B67-ACDB-71D4-FB9A8D866FB9}"/>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68267CB-94E8-29DF-3A3B-549A4C261E91}"/>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7E8FC038-451E-E902-CD38-F8FE91360A7C}"/>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5885459A-E384-E2FD-C24C-45CB1DD911FF}"/>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9F66CBD7-62D0-EF65-E085-753D46D95A9F}"/>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10</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DB1E2EF-034D-FC19-3154-29893D5C2702}"/>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Side by Side: √13 x √13</a:t>
            </a:r>
            <a:endParaRPr lang="en-US" sz="2800" b="1" dirty="0">
              <a:solidFill>
                <a:schemeClr val="bg1"/>
              </a:solidFill>
              <a:latin typeface="Cambria Math" panose="02040503050406030204" pitchFamily="18" charset="0"/>
              <a:ea typeface="Cambria Math" panose="02040503050406030204" pitchFamily="18" charset="0"/>
            </a:endParaRPr>
          </a:p>
        </p:txBody>
      </p:sp>
      <p:pic>
        <p:nvPicPr>
          <p:cNvPr id="2" name="Picture 1" descr="A green lights in a black background&#10;&#10;AI-generated content may be incorrect.">
            <a:extLst>
              <a:ext uri="{FF2B5EF4-FFF2-40B4-BE49-F238E27FC236}">
                <a16:creationId xmlns:a16="http://schemas.microsoft.com/office/drawing/2014/main" id="{8F24ACDC-1C66-6E03-19CB-6C5413C9AB41}"/>
              </a:ext>
            </a:extLst>
          </p:cNvPr>
          <p:cNvPicPr>
            <a:picLocks noChangeAspect="1"/>
          </p:cNvPicPr>
          <p:nvPr/>
        </p:nvPicPr>
        <p:blipFill>
          <a:blip r:embed="rId4"/>
          <a:stretch>
            <a:fillRect/>
          </a:stretch>
        </p:blipFill>
        <p:spPr>
          <a:xfrm>
            <a:off x="330100" y="1086384"/>
            <a:ext cx="5317887" cy="4922455"/>
          </a:xfrm>
          <a:prstGeom prst="rect">
            <a:avLst/>
          </a:prstGeom>
        </p:spPr>
      </p:pic>
      <p:pic>
        <p:nvPicPr>
          <p:cNvPr id="3" name="Picture 2" descr="A green light in the dark&#10;&#10;AI-generated content may be incorrect.">
            <a:extLst>
              <a:ext uri="{FF2B5EF4-FFF2-40B4-BE49-F238E27FC236}">
                <a16:creationId xmlns:a16="http://schemas.microsoft.com/office/drawing/2014/main" id="{E3CE611F-08B3-974B-6D04-A286CD06A90F}"/>
              </a:ext>
            </a:extLst>
          </p:cNvPr>
          <p:cNvPicPr>
            <a:picLocks noChangeAspect="1"/>
          </p:cNvPicPr>
          <p:nvPr/>
        </p:nvPicPr>
        <p:blipFill>
          <a:blip r:embed="rId5"/>
          <a:srcRect l="7147" t="5376" r="9390" b="-866"/>
          <a:stretch>
            <a:fillRect/>
          </a:stretch>
        </p:blipFill>
        <p:spPr>
          <a:xfrm>
            <a:off x="5969189" y="1556854"/>
            <a:ext cx="5545119" cy="4521828"/>
          </a:xfrm>
          <a:prstGeom prst="rect">
            <a:avLst/>
          </a:prstGeom>
        </p:spPr>
      </p:pic>
    </p:spTree>
    <p:extLst>
      <p:ext uri="{BB962C8B-B14F-4D97-AF65-F5344CB8AC3E}">
        <p14:creationId xmlns:p14="http://schemas.microsoft.com/office/powerpoint/2010/main" val="2099103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37CE3-94CE-A85F-FBC0-832DD383564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A6771BD-7DEB-2D47-DBC6-DB5AA627D743}"/>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3F8774C5-9101-2951-9B49-ACB6CAC910F2}"/>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F04181D-1C1B-2BF5-B203-F02881AEF822}"/>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5AC976B1-D16E-E078-6C77-5D3757334F38}"/>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B11F0643-06AA-F7EE-AA17-159E6B89CB84}"/>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CEF02C66-8F3D-EF44-D734-522EDC2DCDE7}"/>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11</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BD63E95-40D3-5195-811C-D121B63FDD0B}"/>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Simulated: √13 x √13(-R33.7°) + c(6 x 2)</a:t>
            </a:r>
            <a:endParaRPr lang="en-US" sz="2800" dirty="0">
              <a:solidFill>
                <a:schemeClr val="bg1"/>
              </a:solidFill>
            </a:endParaRPr>
          </a:p>
        </p:txBody>
      </p:sp>
      <p:pic>
        <p:nvPicPr>
          <p:cNvPr id="2" name="Picture 1" descr="Green lights in a black background&#10;&#10;AI-generated content may be incorrect.">
            <a:extLst>
              <a:ext uri="{FF2B5EF4-FFF2-40B4-BE49-F238E27FC236}">
                <a16:creationId xmlns:a16="http://schemas.microsoft.com/office/drawing/2014/main" id="{8598230C-36E8-93E6-9977-B97394AF3902}"/>
              </a:ext>
            </a:extLst>
          </p:cNvPr>
          <p:cNvPicPr>
            <a:picLocks noChangeAspect="1"/>
          </p:cNvPicPr>
          <p:nvPr/>
        </p:nvPicPr>
        <p:blipFill>
          <a:blip r:embed="rId4"/>
          <a:stretch>
            <a:fillRect/>
          </a:stretch>
        </p:blipFill>
        <p:spPr>
          <a:xfrm>
            <a:off x="319709" y="1068777"/>
            <a:ext cx="5315366" cy="4919472"/>
          </a:xfrm>
          <a:prstGeom prst="rect">
            <a:avLst/>
          </a:prstGeom>
        </p:spPr>
      </p:pic>
      <p:graphicFrame>
        <p:nvGraphicFramePr>
          <p:cNvPr id="4" name="Table 3">
            <a:extLst>
              <a:ext uri="{FF2B5EF4-FFF2-40B4-BE49-F238E27FC236}">
                <a16:creationId xmlns:a16="http://schemas.microsoft.com/office/drawing/2014/main" id="{8940B646-A2DD-F070-1EEF-0DFC15823908}"/>
              </a:ext>
            </a:extLst>
          </p:cNvPr>
          <p:cNvGraphicFramePr>
            <a:graphicFrameLocks noGrp="1"/>
          </p:cNvGraphicFramePr>
          <p:nvPr>
            <p:extLst>
              <p:ext uri="{D42A27DB-BD31-4B8C-83A1-F6EECF244321}">
                <p14:modId xmlns:p14="http://schemas.microsoft.com/office/powerpoint/2010/main" val="2855392410"/>
              </p:ext>
            </p:extLst>
          </p:nvPr>
        </p:nvGraphicFramePr>
        <p:xfrm>
          <a:off x="7388553" y="866446"/>
          <a:ext cx="3164118" cy="5142585"/>
        </p:xfrm>
        <a:graphic>
          <a:graphicData uri="http://schemas.openxmlformats.org/drawingml/2006/table">
            <a:tbl>
              <a:tblPr firstRow="1">
                <a:tableStyleId>{2D5ABB26-0587-4C30-8999-92F81FD0307C}</a:tableStyleId>
              </a:tblPr>
              <a:tblGrid>
                <a:gridCol w="1706020">
                  <a:extLst>
                    <a:ext uri="{9D8B030D-6E8A-4147-A177-3AD203B41FA5}">
                      <a16:colId xmlns:a16="http://schemas.microsoft.com/office/drawing/2014/main" val="1687928549"/>
                    </a:ext>
                  </a:extLst>
                </a:gridCol>
                <a:gridCol w="1458098">
                  <a:extLst>
                    <a:ext uri="{9D8B030D-6E8A-4147-A177-3AD203B41FA5}">
                      <a16:colId xmlns:a16="http://schemas.microsoft.com/office/drawing/2014/main" val="2022525370"/>
                    </a:ext>
                  </a:extLst>
                </a:gridCol>
              </a:tblGrid>
              <a:tr h="413956">
                <a:tc>
                  <a:txBody>
                    <a:bodyPr/>
                    <a:lstStyle/>
                    <a:p>
                      <a:pPr algn="ctr" fontAlgn="ctr">
                        <a:buNone/>
                      </a:pPr>
                      <a:r>
                        <a:rPr lang="en-US" sz="1100" u="none" strike="noStrike" dirty="0">
                          <a:effectLst/>
                        </a:rPr>
                        <a:t> STO(001) Reconstruction</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100" u="none" strike="noStrike" dirty="0">
                          <a:effectLst/>
                        </a:rPr>
                        <a:t>√13 x √13 + c(6 x 2)</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11618835"/>
                  </a:ext>
                </a:extLst>
              </a:tr>
              <a:tr h="392243">
                <a:tc>
                  <a:txBody>
                    <a:bodyPr/>
                    <a:lstStyle/>
                    <a:p>
                      <a:pPr algn="ctr" fontAlgn="ctr">
                        <a:buNone/>
                      </a:pPr>
                      <a:r>
                        <a:rPr lang="en-US" sz="1100" u="none" strike="noStrike">
                          <a:effectLst/>
                        </a:rPr>
                        <a:t>Number of Lattices</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542330"/>
                  </a:ext>
                </a:extLst>
              </a:tr>
              <a:tr h="392243">
                <a:tc rowSpan="3">
                  <a:txBody>
                    <a:bodyPr/>
                    <a:lstStyle/>
                    <a:p>
                      <a:pPr algn="ctr" fontAlgn="ctr">
                        <a:buNone/>
                      </a:pPr>
                      <a:r>
                        <a:rPr lang="en-US" sz="1100" u="none" strike="noStrike">
                          <a:effectLst/>
                        </a:rPr>
                        <a:t>Lattice base vectors: (x_1, y_1), (x_2, y_2)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(2, 3), (3,-2)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7804374"/>
                  </a:ext>
                </a:extLst>
              </a:tr>
              <a:tr h="392243">
                <a:tc vMerge="1">
                  <a:txBody>
                    <a:bodyPr/>
                    <a:lstStyle/>
                    <a:p>
                      <a:endParaRPr lang="en-US"/>
                    </a:p>
                  </a:txBody>
                  <a:tcPr/>
                </a:tc>
                <a:tc>
                  <a:txBody>
                    <a:bodyPr/>
                    <a:lstStyle/>
                    <a:p>
                      <a:pPr algn="ctr" fontAlgn="ctr">
                        <a:buNone/>
                      </a:pPr>
                      <a:r>
                        <a:rPr lang="en-US" sz="1100" u="none" strike="noStrike">
                          <a:effectLst/>
                        </a:rPr>
                        <a:t>(3,2), (2,-3)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9723260"/>
                  </a:ext>
                </a:extLst>
              </a:tr>
              <a:tr h="392243">
                <a:tc vMerge="1">
                  <a:txBody>
                    <a:bodyPr/>
                    <a:lstStyle/>
                    <a:p>
                      <a:endParaRPr lang="en-US"/>
                    </a:p>
                  </a:txBody>
                  <a:tcPr/>
                </a:tc>
                <a:tc>
                  <a:txBody>
                    <a:bodyPr/>
                    <a:lstStyle/>
                    <a:p>
                      <a:pPr algn="ctr" fontAlgn="ctr">
                        <a:buNone/>
                      </a:pPr>
                      <a:r>
                        <a:rPr lang="en-US" sz="1100" u="none" strike="noStrike">
                          <a:effectLst/>
                        </a:rPr>
                        <a:t>(6,0), (0,2)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952281"/>
                  </a:ext>
                </a:extLst>
              </a:tr>
              <a:tr h="392243">
                <a:tc rowSpan="3">
                  <a:txBody>
                    <a:bodyPr/>
                    <a:lstStyle/>
                    <a:p>
                      <a:pPr algn="ctr" fontAlgn="ctr">
                        <a:buNone/>
                      </a:pPr>
                      <a:r>
                        <a:rPr lang="en-US" sz="1100" u="none" strike="noStrike">
                          <a:effectLst/>
                        </a:rPr>
                        <a:t>Structure factors: (r_a, r_b, f)</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(0, 0, 1)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016629"/>
                  </a:ext>
                </a:extLst>
              </a:tr>
              <a:tr h="392243">
                <a:tc vMerge="1">
                  <a:txBody>
                    <a:bodyPr/>
                    <a:lstStyle/>
                    <a:p>
                      <a:endParaRPr lang="en-US"/>
                    </a:p>
                  </a:txBody>
                  <a:tcPr/>
                </a:tc>
                <a:tc>
                  <a:txBody>
                    <a:bodyPr/>
                    <a:lstStyle/>
                    <a:p>
                      <a:pPr algn="ctr" fontAlgn="ctr">
                        <a:buNone/>
                      </a:pPr>
                      <a:r>
                        <a:rPr lang="en-US" sz="1100" u="none" strike="noStrike" dirty="0">
                          <a:effectLst/>
                        </a:rPr>
                        <a:t>(0, 0, 1)</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411651"/>
                  </a:ext>
                </a:extLst>
              </a:tr>
              <a:tr h="413956">
                <a:tc vMerge="1">
                  <a:txBody>
                    <a:bodyPr/>
                    <a:lstStyle/>
                    <a:p>
                      <a:endParaRPr lang="en-US"/>
                    </a:p>
                  </a:txBody>
                  <a:tcPr/>
                </a:tc>
                <a:tc>
                  <a:txBody>
                    <a:bodyPr/>
                    <a:lstStyle/>
                    <a:p>
                      <a:pPr algn="ctr" fontAlgn="ctr">
                        <a:buNone/>
                      </a:pPr>
                      <a:r>
                        <a:rPr lang="en-US" sz="1100" u="none" strike="noStrike" dirty="0">
                          <a:effectLst/>
                        </a:rPr>
                        <a:t>(0, 0, 1) + (0.5, 0.5, 1)</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860009"/>
                  </a:ext>
                </a:extLst>
              </a:tr>
              <a:tr h="392243">
                <a:tc>
                  <a:txBody>
                    <a:bodyPr/>
                    <a:lstStyle/>
                    <a:p>
                      <a:pPr algn="ctr" fontAlgn="ctr">
                        <a:buNone/>
                      </a:pPr>
                      <a:r>
                        <a:rPr lang="en-US" sz="1100" u="none" strike="noStrike">
                          <a:effectLst/>
                        </a:rPr>
                        <a:t>Lattice Unit: (Å)</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3.905</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0518931"/>
                  </a:ext>
                </a:extLst>
              </a:tr>
              <a:tr h="392243">
                <a:tc>
                  <a:txBody>
                    <a:bodyPr/>
                    <a:lstStyle/>
                    <a:p>
                      <a:pPr algn="ctr" fontAlgn="ctr">
                        <a:buNone/>
                      </a:pPr>
                      <a:r>
                        <a:rPr lang="en-US" sz="1100" u="none" strike="noStrike">
                          <a:effectLst/>
                        </a:rPr>
                        <a:t>Grazing Angle (°)</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7568965"/>
                  </a:ext>
                </a:extLst>
              </a:tr>
              <a:tr h="392243">
                <a:tc>
                  <a:txBody>
                    <a:bodyPr/>
                    <a:lstStyle/>
                    <a:p>
                      <a:pPr algn="ctr" fontAlgn="ctr">
                        <a:buNone/>
                      </a:pPr>
                      <a:r>
                        <a:rPr lang="en-US" sz="1100" u="none" strike="noStrike" dirty="0">
                          <a:effectLst/>
                        </a:rPr>
                        <a:t>Rotation (°)</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3421382"/>
                  </a:ext>
                </a:extLst>
              </a:tr>
              <a:tr h="392243">
                <a:tc>
                  <a:txBody>
                    <a:bodyPr/>
                    <a:lstStyle/>
                    <a:p>
                      <a:pPr algn="ctr" fontAlgn="ctr">
                        <a:buNone/>
                      </a:pPr>
                      <a:r>
                        <a:rPr lang="en-US" sz="1100" u="none" strike="noStrike">
                          <a:effectLst/>
                        </a:rPr>
                        <a:t>Beam E (keV)</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6479423"/>
                  </a:ext>
                </a:extLst>
              </a:tr>
              <a:tr h="392243">
                <a:tc>
                  <a:txBody>
                    <a:bodyPr/>
                    <a:lstStyle/>
                    <a:p>
                      <a:pPr algn="ctr" fontAlgn="ctr">
                        <a:buNone/>
                      </a:pPr>
                      <a:r>
                        <a:rPr lang="en-US" sz="1100" u="none" strike="noStrike">
                          <a:effectLst/>
                        </a:rPr>
                        <a:t>Broaden x, y</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dirty="0">
                          <a:effectLst/>
                        </a:rPr>
                        <a:t>1, 1</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7136096"/>
                  </a:ext>
                </a:extLst>
              </a:tr>
            </a:tbl>
          </a:graphicData>
        </a:graphic>
      </p:graphicFrame>
      <p:sp>
        <p:nvSpPr>
          <p:cNvPr id="3" name="TextBox 2">
            <a:extLst>
              <a:ext uri="{FF2B5EF4-FFF2-40B4-BE49-F238E27FC236}">
                <a16:creationId xmlns:a16="http://schemas.microsoft.com/office/drawing/2014/main" id="{07FC7AD2-84DB-B789-0BB8-11FCE128C908}"/>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5">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1590721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C34F-E5C2-8606-99C7-3414A4B85D3B}"/>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74CAC26-A935-B4C8-6006-5DE8A365A86F}"/>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4D98DB12-57E1-6893-C9A6-6393060EB5FF}"/>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8F39786-4759-2FFC-9D75-F7F994405975}"/>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793F4292-92E7-8238-C3FF-3101098A738A}"/>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BCEAB751-24BF-72C6-81E0-0A718FB95484}"/>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495EE4B0-301B-957E-C6B6-E1DD9AE7BF48}"/>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12</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7682CD2-B954-A096-41BC-94DEA4651650}"/>
              </a:ext>
            </a:extLst>
          </p:cNvPr>
          <p:cNvSpPr txBox="1"/>
          <p:nvPr/>
        </p:nvSpPr>
        <p:spPr>
          <a:xfrm>
            <a:off x="1041452" y="119014"/>
            <a:ext cx="10824966" cy="954107"/>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Side by Side: √13 x √13(-R33.7°) + c(6 x 2)</a:t>
            </a:r>
          </a:p>
          <a:p>
            <a:pPr algn="ctr"/>
            <a:endParaRPr lang="en-US" sz="2800" b="1" dirty="0">
              <a:solidFill>
                <a:schemeClr val="bg1"/>
              </a:solidFill>
              <a:latin typeface="Helvetica" pitchFamily="2" charset="0"/>
            </a:endParaRPr>
          </a:p>
        </p:txBody>
      </p:sp>
      <p:pic>
        <p:nvPicPr>
          <p:cNvPr id="3" name="Picture 2" descr="Green lights in a black background&#10;&#10;AI-generated content may be incorrect.">
            <a:extLst>
              <a:ext uri="{FF2B5EF4-FFF2-40B4-BE49-F238E27FC236}">
                <a16:creationId xmlns:a16="http://schemas.microsoft.com/office/drawing/2014/main" id="{2108FD98-B111-482C-9C67-F85567D6DF10}"/>
              </a:ext>
            </a:extLst>
          </p:cNvPr>
          <p:cNvPicPr>
            <a:picLocks noChangeAspect="1"/>
          </p:cNvPicPr>
          <p:nvPr/>
        </p:nvPicPr>
        <p:blipFill>
          <a:blip r:embed="rId4"/>
          <a:stretch>
            <a:fillRect/>
          </a:stretch>
        </p:blipFill>
        <p:spPr>
          <a:xfrm>
            <a:off x="315191" y="1068904"/>
            <a:ext cx="5319004" cy="4922839"/>
          </a:xfrm>
          <a:prstGeom prst="rect">
            <a:avLst/>
          </a:prstGeom>
        </p:spPr>
      </p:pic>
      <p:pic>
        <p:nvPicPr>
          <p:cNvPr id="6" name="Picture 5" descr="A collage of images of a green light&#10;&#10;AI-generated content may be incorrect.">
            <a:extLst>
              <a:ext uri="{FF2B5EF4-FFF2-40B4-BE49-F238E27FC236}">
                <a16:creationId xmlns:a16="http://schemas.microsoft.com/office/drawing/2014/main" id="{34AECC55-9804-58D1-49F2-7D424948C72A}"/>
              </a:ext>
            </a:extLst>
          </p:cNvPr>
          <p:cNvPicPr>
            <a:picLocks noChangeAspect="1"/>
          </p:cNvPicPr>
          <p:nvPr/>
        </p:nvPicPr>
        <p:blipFill>
          <a:blip r:embed="rId5"/>
          <a:srcRect t="49644" b="26022"/>
          <a:stretch>
            <a:fillRect/>
          </a:stretch>
        </p:blipFill>
        <p:spPr>
          <a:xfrm flipV="1">
            <a:off x="5649104" y="1507626"/>
            <a:ext cx="6456379" cy="4484117"/>
          </a:xfrm>
          <a:prstGeom prst="rect">
            <a:avLst/>
          </a:prstGeom>
        </p:spPr>
      </p:pic>
      <p:sp>
        <p:nvSpPr>
          <p:cNvPr id="7" name="TextBox 6">
            <a:extLst>
              <a:ext uri="{FF2B5EF4-FFF2-40B4-BE49-F238E27FC236}">
                <a16:creationId xmlns:a16="http://schemas.microsoft.com/office/drawing/2014/main" id="{C095B1A2-BBAA-42F4-6191-BC274AEADFDB}"/>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6">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2717525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EF956-CEC2-40F2-D9C3-7481B02B55F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8084146-9A29-3A8C-DA8C-1B4F994B03B9}"/>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F97EDDA5-1C8A-4775-E4E2-1F1A68F049B9}"/>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9A0C18B-D97B-0762-990A-0E138894B282}"/>
                </a:ext>
              </a:extLst>
            </p:cNvPr>
            <p:cNvPicPr>
              <a:picLocks noChangeAspect="1"/>
            </p:cNvPicPr>
            <p:nvPr/>
          </p:nvPicPr>
          <p:blipFill>
            <a:blip r:embed="rId2"/>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4D706C90-2673-3F73-A855-357F85ED5684}"/>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8150D0AE-44ED-FFEA-7F7A-127FFBEC0CE5}"/>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10/16/25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2EA119AE-5923-CCCE-1BDB-ED89B9331E12}"/>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13</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5A8E79E-7861-7B73-C7B3-6E0391610F87}"/>
              </a:ext>
            </a:extLst>
          </p:cNvPr>
          <p:cNvSpPr txBox="1"/>
          <p:nvPr/>
        </p:nvSpPr>
        <p:spPr>
          <a:xfrm>
            <a:off x="1041452" y="119013"/>
            <a:ext cx="10586548" cy="523220"/>
          </a:xfrm>
          <a:prstGeom prst="rect">
            <a:avLst/>
          </a:prstGeom>
          <a:noFill/>
        </p:spPr>
        <p:txBody>
          <a:bodyPr wrap="square" rtlCol="0">
            <a:spAutoFit/>
          </a:bodyPr>
          <a:lstStyle/>
          <a:p>
            <a:pPr algn="ctr"/>
            <a:r>
              <a:rPr lang="en-US" sz="2800" b="1" dirty="0">
                <a:solidFill>
                  <a:schemeClr val="bg1"/>
                </a:solidFill>
                <a:latin typeface="Cambria Math" panose="02040503050406030204" pitchFamily="18" charset="0"/>
                <a:ea typeface="Cambria Math" panose="02040503050406030204" pitchFamily="18" charset="0"/>
              </a:rPr>
              <a:t>Simulation Caveats</a:t>
            </a:r>
          </a:p>
        </p:txBody>
      </p:sp>
      <p:sp>
        <p:nvSpPr>
          <p:cNvPr id="2" name="TextBox 1">
            <a:extLst>
              <a:ext uri="{FF2B5EF4-FFF2-40B4-BE49-F238E27FC236}">
                <a16:creationId xmlns:a16="http://schemas.microsoft.com/office/drawing/2014/main" id="{3FC474B6-4B0B-353F-4667-F744F3CE739B}"/>
              </a:ext>
            </a:extLst>
          </p:cNvPr>
          <p:cNvSpPr txBox="1"/>
          <p:nvPr/>
        </p:nvSpPr>
        <p:spPr>
          <a:xfrm>
            <a:off x="43070" y="988725"/>
            <a:ext cx="7490339" cy="4801314"/>
          </a:xfrm>
          <a:prstGeom prst="rect">
            <a:avLst/>
          </a:prstGeom>
          <a:noFill/>
        </p:spPr>
        <p:txBody>
          <a:bodyPr wrap="square" rtlCol="0">
            <a:spAutoFit/>
          </a:bodyPr>
          <a:lstStyle/>
          <a:p>
            <a:r>
              <a:rPr lang="en-US" dirty="0"/>
              <a:t>Realistic Limitations of this software:</a:t>
            </a:r>
          </a:p>
          <a:p>
            <a:endParaRPr lang="en-US" dirty="0"/>
          </a:p>
          <a:p>
            <a:pPr marL="285750" indent="-285750">
              <a:buFont typeface="Arial" panose="020B0604020202020204" pitchFamily="34" charset="0"/>
              <a:buChar char="•"/>
            </a:pPr>
            <a:r>
              <a:rPr lang="en-US" dirty="0"/>
              <a:t>No Kikuchi lines </a:t>
            </a:r>
          </a:p>
          <a:p>
            <a:pPr marL="742950" lvl="1" indent="-285750">
              <a:buFont typeface="Arial" panose="020B0604020202020204" pitchFamily="34" charset="0"/>
              <a:buChar char="•"/>
            </a:pPr>
            <a:r>
              <a:rPr lang="en-US" dirty="0"/>
              <a:t>These come about from inelastic scattering, the simulation removes them</a:t>
            </a:r>
          </a:p>
          <a:p>
            <a:pPr marL="285750" indent="-285750">
              <a:buFont typeface="Arial" panose="020B0604020202020204" pitchFamily="34" charset="0"/>
              <a:buChar char="•"/>
            </a:pPr>
            <a:r>
              <a:rPr lang="en-US" dirty="0"/>
              <a:t>Idealized RHEED streaks</a:t>
            </a:r>
          </a:p>
          <a:p>
            <a:pPr marL="742950" lvl="1" indent="-285750">
              <a:buFont typeface="Arial" panose="020B0604020202020204" pitchFamily="34" charset="0"/>
              <a:buChar char="•"/>
            </a:pPr>
            <a:r>
              <a:rPr lang="en-US" dirty="0"/>
              <a:t>In experimental settings these streaks are often stretched due to various surface conditions</a:t>
            </a:r>
          </a:p>
          <a:p>
            <a:pPr marL="285750" indent="-285750">
              <a:buFont typeface="Arial" panose="020B0604020202020204" pitchFamily="34" charset="0"/>
              <a:buChar char="•"/>
            </a:pPr>
            <a:r>
              <a:rPr lang="en-US" dirty="0"/>
              <a:t>File format</a:t>
            </a:r>
          </a:p>
          <a:p>
            <a:pPr marL="742950" lvl="1" indent="-285750">
              <a:buFont typeface="Arial" panose="020B0604020202020204" pitchFamily="34" charset="0"/>
              <a:buChar char="•"/>
            </a:pPr>
            <a:r>
              <a:rPr lang="en-US" dirty="0"/>
              <a:t>These images are generated as .</a:t>
            </a:r>
            <a:r>
              <a:rPr lang="en-US" dirty="0" err="1"/>
              <a:t>png’s</a:t>
            </a:r>
            <a:r>
              <a:rPr lang="en-US" dirty="0"/>
              <a:t>, whereas the actual RHEED images are usually stored as .bmp’s</a:t>
            </a:r>
          </a:p>
          <a:p>
            <a:pPr marL="285750" indent="-285750">
              <a:buFont typeface="Arial" panose="020B0604020202020204" pitchFamily="34" charset="0"/>
              <a:buChar char="•"/>
            </a:pPr>
            <a:r>
              <a:rPr lang="en-US" dirty="0"/>
              <a:t>Parameter Uncertainty</a:t>
            </a:r>
          </a:p>
          <a:p>
            <a:pPr marL="742950" lvl="1" indent="-285750">
              <a:buFont typeface="Arial" panose="020B0604020202020204" pitchFamily="34" charset="0"/>
              <a:buChar char="•"/>
            </a:pPr>
            <a:r>
              <a:rPr lang="en-US" dirty="0"/>
              <a:t>Some of the parameters used in the software do not exactly correspond to the actual MBE set up in lab (ex. Grazing angle)</a:t>
            </a:r>
          </a:p>
          <a:p>
            <a:pPr marL="285750" indent="-285750">
              <a:buFont typeface="Arial" panose="020B0604020202020204" pitchFamily="34" charset="0"/>
              <a:buChar char="•"/>
            </a:pPr>
            <a:r>
              <a:rPr lang="en-US" dirty="0"/>
              <a:t>Not suitable replacement for real data</a:t>
            </a:r>
          </a:p>
          <a:p>
            <a:pPr marL="742950" lvl="1" indent="-285750">
              <a:buFont typeface="Arial" panose="020B0604020202020204" pitchFamily="34" charset="0"/>
              <a:buChar char="•"/>
            </a:pPr>
            <a:r>
              <a:rPr lang="en-US" dirty="0"/>
              <a:t>Helpful to have for what is ‘theoretically’ possible, but often does not resemble realistic RHEED images without having to tweak parameters</a:t>
            </a:r>
          </a:p>
        </p:txBody>
      </p:sp>
      <p:pic>
        <p:nvPicPr>
          <p:cNvPr id="4" name="Picture 3" descr="A diagram of different types of light&#10;&#10;AI-generated content may be incorrect.">
            <a:extLst>
              <a:ext uri="{FF2B5EF4-FFF2-40B4-BE49-F238E27FC236}">
                <a16:creationId xmlns:a16="http://schemas.microsoft.com/office/drawing/2014/main" id="{53CD6778-8BB1-D24B-8AB2-15D9C4FD04D6}"/>
              </a:ext>
            </a:extLst>
          </p:cNvPr>
          <p:cNvPicPr>
            <a:picLocks noChangeAspect="1"/>
          </p:cNvPicPr>
          <p:nvPr/>
        </p:nvPicPr>
        <p:blipFill>
          <a:blip r:embed="rId3"/>
          <a:srcRect r="33646"/>
          <a:stretch>
            <a:fillRect/>
          </a:stretch>
        </p:blipFill>
        <p:spPr>
          <a:xfrm>
            <a:off x="7533409" y="1199984"/>
            <a:ext cx="4288980" cy="4566902"/>
          </a:xfrm>
          <a:prstGeom prst="rect">
            <a:avLst/>
          </a:prstGeom>
        </p:spPr>
      </p:pic>
      <p:sp>
        <p:nvSpPr>
          <p:cNvPr id="3" name="TextBox 2">
            <a:extLst>
              <a:ext uri="{FF2B5EF4-FFF2-40B4-BE49-F238E27FC236}">
                <a16:creationId xmlns:a16="http://schemas.microsoft.com/office/drawing/2014/main" id="{133E7BBF-88C7-1C0D-E48B-07194A0E40DA}"/>
              </a:ext>
            </a:extLst>
          </p:cNvPr>
          <p:cNvSpPr txBox="1"/>
          <p:nvPr/>
        </p:nvSpPr>
        <p:spPr>
          <a:xfrm>
            <a:off x="1580589" y="6400843"/>
            <a:ext cx="7864896" cy="461665"/>
          </a:xfrm>
          <a:prstGeom prst="rect">
            <a:avLst/>
          </a:prstGeom>
          <a:noFill/>
        </p:spPr>
        <p:txBody>
          <a:bodyPr wrap="square" rtlCol="0">
            <a:spAutoFit/>
          </a:bodyPr>
          <a:lstStyle/>
          <a:p>
            <a:r>
              <a:rPr lang="en-US" sz="1200" dirty="0">
                <a:solidFill>
                  <a:schemeClr val="bg1"/>
                </a:solidFill>
                <a:latin typeface="Cambria Math" panose="02040503050406030204" pitchFamily="18" charset="0"/>
                <a:ea typeface="Cambria Math" panose="02040503050406030204" pitchFamily="18" charset="0"/>
              </a:rPr>
              <a:t>Naito, Michio &amp; Sato, Hisashi. (1994). Reflection high-energy electron diffraction study on the SrTiO3 surface structure. Physica C-superconductivity and Its Applications - PHYSICA C. 229. 1-11. 10.1016/0921-4534(94)90805-2. </a:t>
            </a:r>
          </a:p>
        </p:txBody>
      </p:sp>
    </p:spTree>
    <p:extLst>
      <p:ext uri="{BB962C8B-B14F-4D97-AF65-F5344CB8AC3E}">
        <p14:creationId xmlns:p14="http://schemas.microsoft.com/office/powerpoint/2010/main" val="3796225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44E35-D969-6DE1-FEE4-A64706CD3C3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96C33F6-8FF3-BB32-C584-D35AC70FC18A}"/>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10FC32A4-02D2-CEB0-A32C-0DF5D99E5D58}"/>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F3859C8-6A96-6BC7-EB68-3D75727A9422}"/>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3B2F7468-7817-8AE7-4FC9-29669654E690}"/>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F62191CD-69FC-3517-B2AC-C145310AB214}"/>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10/16/25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0F89D3E2-7F6E-43C5-39E7-B9E962D00F39}"/>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14</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54B8395-8C24-6B6D-6528-47C39E37430E}"/>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rPr>
              <a:t>Subtask: STO characterization</a:t>
            </a:r>
            <a:endParaRPr lang="en-US" sz="2800" b="1" dirty="0">
              <a:solidFill>
                <a:schemeClr val="bg1"/>
              </a:solidFill>
              <a:latin typeface="Helvetica" pitchFamily="2" charset="0"/>
            </a:endParaRPr>
          </a:p>
        </p:txBody>
      </p:sp>
      <p:pic>
        <p:nvPicPr>
          <p:cNvPr id="3" name="Picture 2" descr="Green lights in a black background&#10;&#10;AI-generated content may be incorrect.">
            <a:extLst>
              <a:ext uri="{FF2B5EF4-FFF2-40B4-BE49-F238E27FC236}">
                <a16:creationId xmlns:a16="http://schemas.microsoft.com/office/drawing/2014/main" id="{0693338F-5B61-8D14-47CF-DD8DFBA6E177}"/>
              </a:ext>
            </a:extLst>
          </p:cNvPr>
          <p:cNvPicPr>
            <a:picLocks noChangeAspect="1"/>
          </p:cNvPicPr>
          <p:nvPr/>
        </p:nvPicPr>
        <p:blipFill>
          <a:blip r:embed="rId4"/>
          <a:stretch>
            <a:fillRect/>
          </a:stretch>
        </p:blipFill>
        <p:spPr>
          <a:xfrm>
            <a:off x="43070" y="848757"/>
            <a:ext cx="3792575" cy="3515425"/>
          </a:xfrm>
          <a:prstGeom prst="rect">
            <a:avLst/>
          </a:prstGeom>
        </p:spPr>
      </p:pic>
      <p:sp>
        <p:nvSpPr>
          <p:cNvPr id="4" name="TextBox 3">
            <a:extLst>
              <a:ext uri="{FF2B5EF4-FFF2-40B4-BE49-F238E27FC236}">
                <a16:creationId xmlns:a16="http://schemas.microsoft.com/office/drawing/2014/main" id="{7A19BE5D-19EA-D4CF-CC2F-EC42609DDBE9}"/>
              </a:ext>
            </a:extLst>
          </p:cNvPr>
          <p:cNvSpPr txBox="1"/>
          <p:nvPr/>
        </p:nvSpPr>
        <p:spPr>
          <a:xfrm>
            <a:off x="1310686" y="213982"/>
            <a:ext cx="2951167" cy="369332"/>
          </a:xfrm>
          <a:prstGeom prst="rect">
            <a:avLst/>
          </a:prstGeom>
          <a:noFill/>
        </p:spPr>
        <p:txBody>
          <a:bodyPr wrap="square" rtlCol="0">
            <a:spAutoFit/>
          </a:bodyPr>
          <a:lstStyle/>
          <a:p>
            <a:r>
              <a:rPr lang="en-US" dirty="0">
                <a:solidFill>
                  <a:schemeClr val="bg1"/>
                </a:solidFill>
                <a:latin typeface="Cambria Math" panose="02040503050406030204" pitchFamily="18" charset="0"/>
                <a:ea typeface="Cambria Math" panose="02040503050406030204" pitchFamily="18" charset="0"/>
              </a:rPr>
              <a:t>√13 x √13(-R33.7°)</a:t>
            </a:r>
            <a:endParaRPr lang="en-US" dirty="0">
              <a:solidFill>
                <a:schemeClr val="bg1"/>
              </a:solidFill>
            </a:endParaRPr>
          </a:p>
        </p:txBody>
      </p:sp>
      <p:pic>
        <p:nvPicPr>
          <p:cNvPr id="6" name="Picture 5" descr="A green lights in a black background&#10;&#10;AI-generated content may be incorrect.">
            <a:extLst>
              <a:ext uri="{FF2B5EF4-FFF2-40B4-BE49-F238E27FC236}">
                <a16:creationId xmlns:a16="http://schemas.microsoft.com/office/drawing/2014/main" id="{1BBC87B0-0F06-7333-AB60-39DACD01FAB1}"/>
              </a:ext>
            </a:extLst>
          </p:cNvPr>
          <p:cNvPicPr>
            <a:picLocks noChangeAspect="1"/>
          </p:cNvPicPr>
          <p:nvPr/>
        </p:nvPicPr>
        <p:blipFill>
          <a:blip r:embed="rId5"/>
          <a:stretch>
            <a:fillRect/>
          </a:stretch>
        </p:blipFill>
        <p:spPr>
          <a:xfrm>
            <a:off x="4000638" y="791487"/>
            <a:ext cx="3859698" cy="3572695"/>
          </a:xfrm>
          <a:prstGeom prst="rect">
            <a:avLst/>
          </a:prstGeom>
        </p:spPr>
      </p:pic>
      <p:sp>
        <p:nvSpPr>
          <p:cNvPr id="7" name="TextBox 6">
            <a:extLst>
              <a:ext uri="{FF2B5EF4-FFF2-40B4-BE49-F238E27FC236}">
                <a16:creationId xmlns:a16="http://schemas.microsoft.com/office/drawing/2014/main" id="{CCA21D94-5814-457C-AFBB-7E88E6FA37CC}"/>
              </a:ext>
            </a:extLst>
          </p:cNvPr>
          <p:cNvSpPr txBox="1"/>
          <p:nvPr/>
        </p:nvSpPr>
        <p:spPr>
          <a:xfrm>
            <a:off x="4084954" y="4801988"/>
            <a:ext cx="2878430" cy="369332"/>
          </a:xfrm>
          <a:prstGeom prst="rect">
            <a:avLst/>
          </a:prstGeom>
          <a:noFill/>
        </p:spPr>
        <p:txBody>
          <a:bodyPr wrap="square" rtlCol="0">
            <a:spAutoFit/>
          </a:bodyPr>
          <a:lstStyle/>
          <a:p>
            <a:r>
              <a:rPr lang="en-US" dirty="0"/>
              <a:t>Lui et al. Method</a:t>
            </a:r>
          </a:p>
        </p:txBody>
      </p:sp>
      <p:sp>
        <p:nvSpPr>
          <p:cNvPr id="11" name="TextBox 10">
            <a:extLst>
              <a:ext uri="{FF2B5EF4-FFF2-40B4-BE49-F238E27FC236}">
                <a16:creationId xmlns:a16="http://schemas.microsoft.com/office/drawing/2014/main" id="{3D44CAE9-80FB-50E4-2383-9C879D9A5ACA}"/>
              </a:ext>
            </a:extLst>
          </p:cNvPr>
          <p:cNvSpPr txBox="1"/>
          <p:nvPr/>
        </p:nvSpPr>
        <p:spPr>
          <a:xfrm>
            <a:off x="750351" y="4767175"/>
            <a:ext cx="2378012" cy="369332"/>
          </a:xfrm>
          <a:prstGeom prst="rect">
            <a:avLst/>
          </a:prstGeom>
          <a:noFill/>
        </p:spPr>
        <p:txBody>
          <a:bodyPr wrap="square" rtlCol="0">
            <a:spAutoFit/>
          </a:bodyPr>
          <a:lstStyle/>
          <a:p>
            <a:r>
              <a:rPr lang="en-US" dirty="0"/>
              <a:t>Ideal* simulation</a:t>
            </a:r>
          </a:p>
        </p:txBody>
      </p:sp>
      <p:pic>
        <p:nvPicPr>
          <p:cNvPr id="2" name="Picture 1" descr="A collage of images of a green light&#10;&#10;AI-generated content may be incorrect.">
            <a:extLst>
              <a:ext uri="{FF2B5EF4-FFF2-40B4-BE49-F238E27FC236}">
                <a16:creationId xmlns:a16="http://schemas.microsoft.com/office/drawing/2014/main" id="{72680408-364C-8E94-4D99-A6ABB73D35F7}"/>
              </a:ext>
            </a:extLst>
          </p:cNvPr>
          <p:cNvPicPr>
            <a:picLocks noChangeAspect="1"/>
          </p:cNvPicPr>
          <p:nvPr/>
        </p:nvPicPr>
        <p:blipFill>
          <a:blip r:embed="rId6"/>
          <a:srcRect t="25052" b="50615"/>
          <a:stretch>
            <a:fillRect/>
          </a:stretch>
        </p:blipFill>
        <p:spPr>
          <a:xfrm flipV="1">
            <a:off x="7860336" y="866446"/>
            <a:ext cx="4186568" cy="2907677"/>
          </a:xfrm>
          <a:prstGeom prst="rect">
            <a:avLst/>
          </a:prstGeom>
        </p:spPr>
      </p:pic>
      <p:pic>
        <p:nvPicPr>
          <p:cNvPr id="5" name="Picture 4" descr="A green light in the dark&#10;&#10;AI-generated content may be incorrect.">
            <a:extLst>
              <a:ext uri="{FF2B5EF4-FFF2-40B4-BE49-F238E27FC236}">
                <a16:creationId xmlns:a16="http://schemas.microsoft.com/office/drawing/2014/main" id="{5C6324C1-5527-AF31-D2F6-7F276E946F2B}"/>
              </a:ext>
            </a:extLst>
          </p:cNvPr>
          <p:cNvPicPr>
            <a:picLocks noChangeAspect="1"/>
          </p:cNvPicPr>
          <p:nvPr/>
        </p:nvPicPr>
        <p:blipFill>
          <a:blip r:embed="rId7"/>
          <a:srcRect l="7147" t="5376" r="9390" b="-866"/>
          <a:stretch>
            <a:fillRect/>
          </a:stretch>
        </p:blipFill>
        <p:spPr>
          <a:xfrm>
            <a:off x="7860336" y="3718163"/>
            <a:ext cx="3247546" cy="2648247"/>
          </a:xfrm>
          <a:prstGeom prst="rect">
            <a:avLst/>
          </a:prstGeom>
        </p:spPr>
      </p:pic>
      <p:sp>
        <p:nvSpPr>
          <p:cNvPr id="16" name="TextBox 15">
            <a:extLst>
              <a:ext uri="{FF2B5EF4-FFF2-40B4-BE49-F238E27FC236}">
                <a16:creationId xmlns:a16="http://schemas.microsoft.com/office/drawing/2014/main" id="{65880A3C-224F-50D9-51A4-FB47873AE035}"/>
              </a:ext>
            </a:extLst>
          </p:cNvPr>
          <p:cNvSpPr txBox="1"/>
          <p:nvPr/>
        </p:nvSpPr>
        <p:spPr>
          <a:xfrm>
            <a:off x="8271164" y="3136434"/>
            <a:ext cx="1683327" cy="369332"/>
          </a:xfrm>
          <a:prstGeom prst="rect">
            <a:avLst/>
          </a:prstGeom>
          <a:noFill/>
        </p:spPr>
        <p:txBody>
          <a:bodyPr wrap="square" rtlCol="0">
            <a:spAutoFit/>
          </a:bodyPr>
          <a:lstStyle/>
          <a:p>
            <a:r>
              <a:rPr lang="en-US" dirty="0">
                <a:solidFill>
                  <a:schemeClr val="bg1"/>
                </a:solidFill>
              </a:rPr>
              <a:t>Our group</a:t>
            </a:r>
          </a:p>
        </p:txBody>
      </p:sp>
      <p:sp>
        <p:nvSpPr>
          <p:cNvPr id="18" name="TextBox 17">
            <a:extLst>
              <a:ext uri="{FF2B5EF4-FFF2-40B4-BE49-F238E27FC236}">
                <a16:creationId xmlns:a16="http://schemas.microsoft.com/office/drawing/2014/main" id="{23E609F4-A319-59CF-A6CF-F53DD2F093E3}"/>
              </a:ext>
            </a:extLst>
          </p:cNvPr>
          <p:cNvSpPr txBox="1"/>
          <p:nvPr/>
        </p:nvSpPr>
        <p:spPr>
          <a:xfrm>
            <a:off x="5694217" y="5590309"/>
            <a:ext cx="2015837" cy="646331"/>
          </a:xfrm>
          <a:prstGeom prst="rect">
            <a:avLst/>
          </a:prstGeom>
          <a:noFill/>
        </p:spPr>
        <p:txBody>
          <a:bodyPr wrap="square" rtlCol="0">
            <a:spAutoFit/>
          </a:bodyPr>
          <a:lstStyle/>
          <a:p>
            <a:r>
              <a:rPr lang="en-US" dirty="0"/>
              <a:t>Lui et al. RHEED</a:t>
            </a:r>
          </a:p>
          <a:p>
            <a:endParaRPr lang="en-US" dirty="0"/>
          </a:p>
        </p:txBody>
      </p:sp>
      <p:sp>
        <p:nvSpPr>
          <p:cNvPr id="19" name="TextBox 18">
            <a:extLst>
              <a:ext uri="{FF2B5EF4-FFF2-40B4-BE49-F238E27FC236}">
                <a16:creationId xmlns:a16="http://schemas.microsoft.com/office/drawing/2014/main" id="{C0318D7F-163A-3C3B-5A37-FB6C09561D18}"/>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8">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3687198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CD3E9C-3CAC-B800-A1DE-8270B8821A4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0767F16-0E8F-B952-AA4B-4DA003B64AB8}"/>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730095B9-795F-3038-E5FB-5AF922C92DD3}"/>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8033ACA-6387-7104-7B54-FEA4C664CE58}"/>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34493EE3-2B54-851D-EBF2-740B851D92F7}"/>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FFDD9D60-9870-3A74-ECFD-B1A6AA30BDC2}"/>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10/16/25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3E69472E-E1E5-0F27-D906-3B395B463EC3}"/>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15</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5A0E597-9C8E-F373-0A1D-1F1404C6B54E}"/>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rPr>
              <a:t>Subtask: STO characterization</a:t>
            </a:r>
            <a:endParaRPr lang="en-US" sz="2800" b="1" dirty="0">
              <a:solidFill>
                <a:schemeClr val="bg1"/>
              </a:solidFill>
              <a:latin typeface="Helvetica" pitchFamily="2" charset="0"/>
            </a:endParaRPr>
          </a:p>
        </p:txBody>
      </p:sp>
      <p:sp>
        <p:nvSpPr>
          <p:cNvPr id="2" name="TextBox 1">
            <a:extLst>
              <a:ext uri="{FF2B5EF4-FFF2-40B4-BE49-F238E27FC236}">
                <a16:creationId xmlns:a16="http://schemas.microsoft.com/office/drawing/2014/main" id="{67E2B584-637D-1C50-11B7-3F3B74B0D6F4}"/>
              </a:ext>
            </a:extLst>
          </p:cNvPr>
          <p:cNvSpPr txBox="1"/>
          <p:nvPr/>
        </p:nvSpPr>
        <p:spPr>
          <a:xfrm>
            <a:off x="273776" y="6040013"/>
            <a:ext cx="4412974" cy="307777"/>
          </a:xfrm>
          <a:prstGeom prst="rect">
            <a:avLst/>
          </a:prstGeom>
          <a:noFill/>
        </p:spPr>
        <p:txBody>
          <a:bodyPr wrap="square" rtlCol="0">
            <a:spAutoFit/>
          </a:bodyPr>
          <a:lstStyle/>
          <a:p>
            <a:r>
              <a:rPr lang="en-US" sz="1400" dirty="0"/>
              <a:t>Hiroyuki Tanaka </a:t>
            </a:r>
            <a:r>
              <a:rPr lang="en-US" sz="1400" i="1" dirty="0"/>
              <a:t>et al</a:t>
            </a:r>
            <a:r>
              <a:rPr lang="en-US" sz="1400" dirty="0"/>
              <a:t> 1993 </a:t>
            </a:r>
            <a:r>
              <a:rPr lang="en-US" sz="1400" i="1" dirty="0" err="1"/>
              <a:t>Jpn</a:t>
            </a:r>
            <a:r>
              <a:rPr lang="en-US" sz="1400" i="1" dirty="0"/>
              <a:t>. J. Appl. Phys.</a:t>
            </a:r>
            <a:r>
              <a:rPr lang="en-US" sz="1400" dirty="0"/>
              <a:t> </a:t>
            </a:r>
            <a:r>
              <a:rPr lang="en-US" sz="1400" b="1" dirty="0"/>
              <a:t>32</a:t>
            </a:r>
            <a:r>
              <a:rPr lang="en-US" sz="1400" dirty="0"/>
              <a:t> 1405</a:t>
            </a:r>
          </a:p>
        </p:txBody>
      </p:sp>
      <p:pic>
        <p:nvPicPr>
          <p:cNvPr id="7" name="Picture 6" descr="A black and white image of a light&#10;&#10;AI-generated content may be incorrect.">
            <a:extLst>
              <a:ext uri="{FF2B5EF4-FFF2-40B4-BE49-F238E27FC236}">
                <a16:creationId xmlns:a16="http://schemas.microsoft.com/office/drawing/2014/main" id="{942D1810-B28C-5F95-5EBA-F39715FE5229}"/>
              </a:ext>
            </a:extLst>
          </p:cNvPr>
          <p:cNvPicPr>
            <a:picLocks noChangeAspect="1"/>
          </p:cNvPicPr>
          <p:nvPr/>
        </p:nvPicPr>
        <p:blipFill>
          <a:blip r:embed="rId4"/>
          <a:srcRect l="3084" t="4635" r="7265" b="2208"/>
          <a:stretch>
            <a:fillRect/>
          </a:stretch>
        </p:blipFill>
        <p:spPr>
          <a:xfrm>
            <a:off x="125896" y="866446"/>
            <a:ext cx="4850295" cy="3916017"/>
          </a:xfrm>
          <a:prstGeom prst="rect">
            <a:avLst/>
          </a:prstGeom>
        </p:spPr>
      </p:pic>
      <p:pic>
        <p:nvPicPr>
          <p:cNvPr id="16" name="Picture 15" descr="A black and white photo of a black and white photo of a black and white photo of a black and white photo of a black and white photo of a black and white photo of a black and&#10;&#10;AI-generated content may be incorrect.">
            <a:extLst>
              <a:ext uri="{FF2B5EF4-FFF2-40B4-BE49-F238E27FC236}">
                <a16:creationId xmlns:a16="http://schemas.microsoft.com/office/drawing/2014/main" id="{5D0D520D-023F-5045-891A-08BE2DB9D31D}"/>
              </a:ext>
            </a:extLst>
          </p:cNvPr>
          <p:cNvPicPr>
            <a:picLocks noChangeAspect="1"/>
          </p:cNvPicPr>
          <p:nvPr/>
        </p:nvPicPr>
        <p:blipFill>
          <a:blip r:embed="rId5"/>
          <a:srcRect l="5943" t="3573" r="1723"/>
          <a:stretch>
            <a:fillRect/>
          </a:stretch>
        </p:blipFill>
        <p:spPr>
          <a:xfrm>
            <a:off x="6351103" y="848757"/>
            <a:ext cx="5276897" cy="5094436"/>
          </a:xfrm>
          <a:prstGeom prst="rect">
            <a:avLst/>
          </a:prstGeom>
        </p:spPr>
      </p:pic>
      <p:sp>
        <p:nvSpPr>
          <p:cNvPr id="17" name="TextBox 16">
            <a:extLst>
              <a:ext uri="{FF2B5EF4-FFF2-40B4-BE49-F238E27FC236}">
                <a16:creationId xmlns:a16="http://schemas.microsoft.com/office/drawing/2014/main" id="{B6AA1BF6-1E63-9C8E-4840-0D91972C0734}"/>
              </a:ext>
            </a:extLst>
          </p:cNvPr>
          <p:cNvSpPr txBox="1"/>
          <p:nvPr/>
        </p:nvSpPr>
        <p:spPr>
          <a:xfrm>
            <a:off x="826786" y="5226572"/>
            <a:ext cx="373482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√5 x √5-R26.6°</a:t>
            </a:r>
          </a:p>
        </p:txBody>
      </p:sp>
    </p:spTree>
    <p:extLst>
      <p:ext uri="{BB962C8B-B14F-4D97-AF65-F5344CB8AC3E}">
        <p14:creationId xmlns:p14="http://schemas.microsoft.com/office/powerpoint/2010/main" val="257497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34B33B-0077-76DD-946A-54BBF362AB2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2782204-2906-36CE-419C-55E78F5FD27F}"/>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6FD6E010-5322-F9D4-7BF6-2341E5E23B86}"/>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E1DEE2B-E416-EB3D-C657-47989FAD1C6B}"/>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23FA29C0-C9B3-CBF8-AE89-6DD99D53D7D1}"/>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D96B3AF9-8C2D-B90D-26F0-91C25A701D84}"/>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10/16/25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74C4DF3D-2B52-AFDD-BBE0-BB3119CAE327}"/>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16</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3BCD854-6001-8AC5-4A51-D932C872D858}"/>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rPr>
              <a:t>Subtask: STO characterization</a:t>
            </a:r>
            <a:endParaRPr lang="en-US" sz="2800" b="1" dirty="0">
              <a:solidFill>
                <a:schemeClr val="bg1"/>
              </a:solidFill>
              <a:latin typeface="Helvetica" pitchFamily="2" charset="0"/>
            </a:endParaRPr>
          </a:p>
        </p:txBody>
      </p:sp>
      <p:pic>
        <p:nvPicPr>
          <p:cNvPr id="4" name="Picture 3" descr="A diagram of a structure&#10;&#10;AI-generated content may be incorrect.">
            <a:extLst>
              <a:ext uri="{FF2B5EF4-FFF2-40B4-BE49-F238E27FC236}">
                <a16:creationId xmlns:a16="http://schemas.microsoft.com/office/drawing/2014/main" id="{720E1562-3845-AD8A-6C86-7198DCD52AC4}"/>
              </a:ext>
            </a:extLst>
          </p:cNvPr>
          <p:cNvPicPr>
            <a:picLocks noChangeAspect="1"/>
          </p:cNvPicPr>
          <p:nvPr/>
        </p:nvPicPr>
        <p:blipFill>
          <a:blip r:embed="rId4"/>
          <a:srcRect l="2935" t="3539" r="9098" b="710"/>
          <a:stretch>
            <a:fillRect/>
          </a:stretch>
        </p:blipFill>
        <p:spPr>
          <a:xfrm>
            <a:off x="246973" y="776687"/>
            <a:ext cx="6276109" cy="5520441"/>
          </a:xfrm>
          <a:prstGeom prst="rect">
            <a:avLst/>
          </a:prstGeom>
        </p:spPr>
      </p:pic>
      <p:pic>
        <p:nvPicPr>
          <p:cNvPr id="6" name="Picture 5" descr="A diagram of a graphing of a graphing model&#10;&#10;AI-generated content may be incorrect.">
            <a:extLst>
              <a:ext uri="{FF2B5EF4-FFF2-40B4-BE49-F238E27FC236}">
                <a16:creationId xmlns:a16="http://schemas.microsoft.com/office/drawing/2014/main" id="{D8D937D3-58F8-10AF-2654-6B72635B4F2E}"/>
              </a:ext>
            </a:extLst>
          </p:cNvPr>
          <p:cNvPicPr>
            <a:picLocks noChangeAspect="1"/>
          </p:cNvPicPr>
          <p:nvPr/>
        </p:nvPicPr>
        <p:blipFill>
          <a:blip r:embed="rId5"/>
          <a:srcRect l="6238" t="2968" r="7003" b="1949"/>
          <a:stretch>
            <a:fillRect/>
          </a:stretch>
        </p:blipFill>
        <p:spPr>
          <a:xfrm>
            <a:off x="6523082" y="761246"/>
            <a:ext cx="5292701" cy="5499033"/>
          </a:xfrm>
          <a:prstGeom prst="rect">
            <a:avLst/>
          </a:prstGeom>
        </p:spPr>
      </p:pic>
      <p:sp>
        <p:nvSpPr>
          <p:cNvPr id="11" name="TextBox 10">
            <a:extLst>
              <a:ext uri="{FF2B5EF4-FFF2-40B4-BE49-F238E27FC236}">
                <a16:creationId xmlns:a16="http://schemas.microsoft.com/office/drawing/2014/main" id="{C0F68BB4-4574-BFAA-1B46-6392E0E4A93F}"/>
              </a:ext>
            </a:extLst>
          </p:cNvPr>
          <p:cNvSpPr txBox="1"/>
          <p:nvPr/>
        </p:nvSpPr>
        <p:spPr>
          <a:xfrm>
            <a:off x="86140" y="798095"/>
            <a:ext cx="3992518" cy="1661993"/>
          </a:xfrm>
          <a:prstGeom prst="rect">
            <a:avLst/>
          </a:prstGeom>
          <a:noFill/>
        </p:spPr>
        <p:txBody>
          <a:bodyPr wrap="square" rtlCol="0">
            <a:spAutoFit/>
          </a:bodyPr>
          <a:lstStyle/>
          <a:p>
            <a:r>
              <a:rPr lang="en-US" sz="1200" b="1" dirty="0">
                <a:latin typeface="Cambria Math" panose="02040503050406030204" pitchFamily="18" charset="0"/>
                <a:ea typeface="Cambria Math" panose="02040503050406030204" pitchFamily="18" charset="0"/>
              </a:rPr>
              <a:t>Surface Structures of SrTiO</a:t>
            </a:r>
            <a:r>
              <a:rPr lang="en-US" sz="1200" b="1" baseline="-25000" dirty="0">
                <a:latin typeface="Cambria Math" panose="02040503050406030204" pitchFamily="18" charset="0"/>
                <a:ea typeface="Cambria Math" panose="02040503050406030204" pitchFamily="18" charset="0"/>
              </a:rPr>
              <a:t>3</a:t>
            </a:r>
            <a:r>
              <a:rPr lang="en-US" sz="1200" b="1" dirty="0">
                <a:latin typeface="Cambria Math" panose="02040503050406030204" pitchFamily="18" charset="0"/>
                <a:ea typeface="Cambria Math" panose="02040503050406030204" pitchFamily="18" charset="0"/>
              </a:rPr>
              <a:t> (001):  A TiO</a:t>
            </a:r>
            <a:r>
              <a:rPr lang="en-US" sz="1200" b="1" baseline="-25000" dirty="0">
                <a:latin typeface="Cambria Math" panose="02040503050406030204" pitchFamily="18" charset="0"/>
                <a:ea typeface="Cambria Math" panose="02040503050406030204" pitchFamily="18" charset="0"/>
              </a:rPr>
              <a:t>2</a:t>
            </a:r>
            <a:r>
              <a:rPr lang="en-US" sz="1200" b="1" dirty="0">
                <a:latin typeface="Cambria Math" panose="02040503050406030204" pitchFamily="18" charset="0"/>
                <a:ea typeface="Cambria Math" panose="02040503050406030204" pitchFamily="18" charset="0"/>
              </a:rPr>
              <a:t>-rich Reconstruction with a c(4 × 2) Unit Cell</a:t>
            </a:r>
          </a:p>
          <a:p>
            <a:r>
              <a:rPr lang="en-US" sz="1200" dirty="0">
                <a:latin typeface="Cambria Math" panose="02040503050406030204" pitchFamily="18" charset="0"/>
                <a:ea typeface="Cambria Math" panose="02040503050406030204" pitchFamily="18" charset="0"/>
              </a:rPr>
              <a:t>Natasha Erdman, Oliver </a:t>
            </a:r>
            <a:r>
              <a:rPr lang="en-US" sz="1200" dirty="0" err="1">
                <a:latin typeface="Cambria Math" panose="02040503050406030204" pitchFamily="18" charset="0"/>
                <a:ea typeface="Cambria Math" panose="02040503050406030204" pitchFamily="18" charset="0"/>
              </a:rPr>
              <a:t>Warschkow</a:t>
            </a:r>
            <a:r>
              <a:rPr lang="en-US" sz="1200" dirty="0">
                <a:latin typeface="Cambria Math" panose="02040503050406030204" pitchFamily="18" charset="0"/>
                <a:ea typeface="Cambria Math" panose="02040503050406030204" pitchFamily="18" charset="0"/>
              </a:rPr>
              <a:t>, Mark Asta, Kenneth R. </a:t>
            </a:r>
            <a:r>
              <a:rPr lang="en-US" sz="1200" dirty="0" err="1">
                <a:latin typeface="Cambria Math" panose="02040503050406030204" pitchFamily="18" charset="0"/>
                <a:ea typeface="Cambria Math" panose="02040503050406030204" pitchFamily="18" charset="0"/>
              </a:rPr>
              <a:t>Poeppelmeier</a:t>
            </a:r>
            <a:r>
              <a:rPr lang="en-US" sz="1200" dirty="0">
                <a:latin typeface="Cambria Math" panose="02040503050406030204" pitchFamily="18" charset="0"/>
                <a:ea typeface="Cambria Math" panose="02040503050406030204" pitchFamily="18" charset="0"/>
              </a:rPr>
              <a:t>, Donald E. Ellis, and Laurence D. Marks</a:t>
            </a:r>
          </a:p>
          <a:p>
            <a:r>
              <a:rPr lang="en-US" sz="1200" i="1" dirty="0">
                <a:latin typeface="Cambria Math" panose="02040503050406030204" pitchFamily="18" charset="0"/>
                <a:ea typeface="Cambria Math" panose="02040503050406030204" pitchFamily="18" charset="0"/>
              </a:rPr>
              <a:t>Journal of the American Chemical Society</a:t>
            </a:r>
            <a:r>
              <a:rPr lang="en-US" sz="1200" dirty="0">
                <a:latin typeface="Cambria Math" panose="02040503050406030204" pitchFamily="18" charset="0"/>
                <a:ea typeface="Cambria Math" panose="02040503050406030204" pitchFamily="18" charset="0"/>
              </a:rPr>
              <a:t> </a:t>
            </a:r>
            <a:r>
              <a:rPr lang="en-US" sz="1200" b="1" dirty="0">
                <a:latin typeface="Cambria Math" panose="02040503050406030204" pitchFamily="18" charset="0"/>
                <a:ea typeface="Cambria Math" panose="02040503050406030204" pitchFamily="18" charset="0"/>
              </a:rPr>
              <a:t>2003</a:t>
            </a:r>
            <a:r>
              <a:rPr lang="en-US" sz="1200" dirty="0">
                <a:latin typeface="Cambria Math" panose="02040503050406030204" pitchFamily="18" charset="0"/>
                <a:ea typeface="Cambria Math" panose="02040503050406030204" pitchFamily="18" charset="0"/>
              </a:rPr>
              <a:t> </a:t>
            </a:r>
            <a:r>
              <a:rPr lang="en-US" sz="1200" i="1" dirty="0">
                <a:latin typeface="Cambria Math" panose="02040503050406030204" pitchFamily="18" charset="0"/>
                <a:ea typeface="Cambria Math" panose="02040503050406030204" pitchFamily="18" charset="0"/>
              </a:rPr>
              <a:t>125</a:t>
            </a:r>
            <a:r>
              <a:rPr lang="en-US" sz="1200" dirty="0">
                <a:latin typeface="Cambria Math" panose="02040503050406030204" pitchFamily="18" charset="0"/>
                <a:ea typeface="Cambria Math" panose="02040503050406030204" pitchFamily="18" charset="0"/>
              </a:rPr>
              <a:t> (33), 10050-10056</a:t>
            </a:r>
          </a:p>
          <a:p>
            <a:r>
              <a:rPr lang="en-US" sz="1200" dirty="0">
                <a:latin typeface="Cambria Math" panose="02040503050406030204" pitchFamily="18" charset="0"/>
                <a:ea typeface="Cambria Math" panose="02040503050406030204" pitchFamily="18" charset="0"/>
              </a:rPr>
              <a:t>DOI: 10.1021/ja034933h</a:t>
            </a:r>
          </a:p>
          <a:p>
            <a:endParaRPr lang="en-US" dirty="0"/>
          </a:p>
        </p:txBody>
      </p:sp>
    </p:spTree>
    <p:extLst>
      <p:ext uri="{BB962C8B-B14F-4D97-AF65-F5344CB8AC3E}">
        <p14:creationId xmlns:p14="http://schemas.microsoft.com/office/powerpoint/2010/main" val="2691424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2AC465-449A-15CA-E52A-2B56AE6BC01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1842C319-211F-C11E-F448-A3247AD4EA06}"/>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7B0BECC7-4FB6-B795-D795-9D34A0BF638C}"/>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19A514B-17A5-DCC5-D805-4506847DE2BE}"/>
                </a:ext>
              </a:extLst>
            </p:cNvPr>
            <p:cNvPicPr>
              <a:picLocks noChangeAspect="1"/>
            </p:cNvPicPr>
            <p:nvPr/>
          </p:nvPicPr>
          <p:blipFill>
            <a:blip r:embed="rId6"/>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5E393896-20B9-722D-3C8D-9370BB19A0B0}"/>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2BED5425-122B-A3A1-2116-6889D16822AC}"/>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10/16/25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3E3B5AC7-35F9-3E2C-AE4A-F039A5735014}"/>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17</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6823484-C7CF-E85C-6F39-7B63DB4C3ABC}"/>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rPr>
              <a:t>Subtask: STO characterization</a:t>
            </a:r>
            <a:endParaRPr lang="en-US" sz="2800" b="1" dirty="0">
              <a:solidFill>
                <a:schemeClr val="bg1"/>
              </a:solidFill>
              <a:latin typeface="Helvetica" pitchFamily="2" charset="0"/>
            </a:endParaRPr>
          </a:p>
        </p:txBody>
      </p:sp>
      <p:pic>
        <p:nvPicPr>
          <p:cNvPr id="3" name="Picture 2">
            <a:extLst>
              <a:ext uri="{FF2B5EF4-FFF2-40B4-BE49-F238E27FC236}">
                <a16:creationId xmlns:a16="http://schemas.microsoft.com/office/drawing/2014/main" id="{E06856E3-82DA-BF64-FC22-96ACCF4ED8A3}"/>
              </a:ext>
            </a:extLst>
          </p:cNvPr>
          <p:cNvPicPr>
            <a:picLocks noChangeAspect="1"/>
          </p:cNvPicPr>
          <p:nvPr/>
        </p:nvPicPr>
        <p:blipFill>
          <a:blip r:embed="rId7"/>
          <a:stretch>
            <a:fillRect/>
          </a:stretch>
        </p:blipFill>
        <p:spPr>
          <a:xfrm>
            <a:off x="207766" y="931341"/>
            <a:ext cx="5363736" cy="4995318"/>
          </a:xfrm>
          <a:prstGeom prst="rect">
            <a:avLst/>
          </a:prstGeom>
        </p:spPr>
      </p:pic>
      <p:sp>
        <p:nvSpPr>
          <p:cNvPr id="4" name="TextBox 3">
            <a:extLst>
              <a:ext uri="{FF2B5EF4-FFF2-40B4-BE49-F238E27FC236}">
                <a16:creationId xmlns:a16="http://schemas.microsoft.com/office/drawing/2014/main" id="{D7D0B75C-9245-EC77-81E4-9C768C7E035A}"/>
              </a:ext>
            </a:extLst>
          </p:cNvPr>
          <p:cNvSpPr txBox="1"/>
          <p:nvPr/>
        </p:nvSpPr>
        <p:spPr>
          <a:xfrm>
            <a:off x="5960918" y="878698"/>
            <a:ext cx="3214255" cy="369332"/>
          </a:xfrm>
          <a:prstGeom prst="rect">
            <a:avLst/>
          </a:prstGeom>
          <a:noFill/>
        </p:spPr>
        <p:txBody>
          <a:bodyPr wrap="square" rtlCol="0">
            <a:spAutoFit/>
          </a:bodyPr>
          <a:lstStyle/>
          <a:p>
            <a:r>
              <a:rPr lang="en-US" dirty="0"/>
              <a:t>(1 x 2) [100]</a:t>
            </a:r>
          </a:p>
        </p:txBody>
      </p:sp>
      <p:pic>
        <p:nvPicPr>
          <p:cNvPr id="5" name="New picture">
            <a:extLst>
              <a:ext uri="{FF2B5EF4-FFF2-40B4-BE49-F238E27FC236}">
                <a16:creationId xmlns:a16="http://schemas.microsoft.com/office/drawing/2014/main" id="{C15A9ACF-3E34-5A68-DD5C-E37FDE26981D}"/>
              </a:ext>
            </a:extLst>
          </p:cNvPr>
          <p:cNvPicPr>
            <a:picLocks noChangeAspect="1" noChangeArrowheads="1"/>
          </p:cNvPicPr>
          <p:nvPr>
            <p:custDataLst>
              <p:tags r:id="rId1"/>
            </p:custDataLst>
          </p:nvPr>
        </p:nvPicPr>
        <p:blipFill rotWithShape="1">
          <a:blip r:embed="rId8">
            <a:extLst>
              <a:ext uri="{28A0092B-C50C-407E-A947-70E740481C1C}">
                <a14:useLocalDpi xmlns:a14="http://schemas.microsoft.com/office/drawing/2010/main" val="0"/>
              </a:ext>
            </a:extLst>
          </a:blip>
          <a:srcRect l="21818" t="34214" r="43167" b="45495"/>
          <a:stretch>
            <a:fillRect/>
          </a:stretch>
        </p:blipFill>
        <p:spPr bwMode="auto">
          <a:xfrm>
            <a:off x="5746172" y="1562476"/>
            <a:ext cx="5748850" cy="43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6" name="Text Placeholder 2">
            <a:extLst>
              <a:ext uri="{FF2B5EF4-FFF2-40B4-BE49-F238E27FC236}">
                <a16:creationId xmlns:a16="http://schemas.microsoft.com/office/drawing/2014/main" id="{109E2E04-5973-C692-5C3C-1ED9C6C51055}"/>
              </a:ext>
            </a:extLst>
          </p:cNvPr>
          <p:cNvSpPr>
            <a:spLocks noChangeArrowheads="1"/>
          </p:cNvSpPr>
          <p:nvPr>
            <p:custDataLst>
              <p:tags r:id="rId2"/>
            </p:custDataLst>
          </p:nvPr>
        </p:nvSpPr>
        <p:spPr bwMode="auto">
          <a:xfrm>
            <a:off x="5460123" y="6363042"/>
            <a:ext cx="5859805" cy="3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6032" rIns="256032" bIns="0"/>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300" dirty="0">
                <a:solidFill>
                  <a:schemeClr val="bg1"/>
                </a:solidFill>
                <a:latin typeface="Helvetica" pitchFamily="2" charset="0"/>
              </a:rPr>
              <a:t>From: </a:t>
            </a:r>
            <a:r>
              <a:rPr lang="en-US" altLang="en-US" sz="1300" b="1" dirty="0">
                <a:solidFill>
                  <a:schemeClr val="bg1"/>
                </a:solidFill>
                <a:latin typeface="Helvetica" pitchFamily="2" charset="0"/>
              </a:rPr>
              <a:t>Surface reconstructions in molecular beam epitaxy of SrTiO</a:t>
            </a:r>
            <a:r>
              <a:rPr lang="en-US" altLang="en-US" sz="1300" b="1" baseline="-25000" dirty="0">
                <a:solidFill>
                  <a:schemeClr val="bg1"/>
                </a:solidFill>
                <a:latin typeface="Helvetica" pitchFamily="2" charset="0"/>
              </a:rPr>
              <a:t>3</a:t>
            </a:r>
            <a:endParaRPr lang="en-US" altLang="en-US" sz="1300" b="1" dirty="0">
              <a:solidFill>
                <a:schemeClr val="bg1"/>
              </a:solidFill>
              <a:latin typeface="Helvetica" pitchFamily="2" charset="0"/>
            </a:endParaRPr>
          </a:p>
        </p:txBody>
      </p:sp>
      <p:sp>
        <p:nvSpPr>
          <p:cNvPr id="7" name="Text Placeholder 2">
            <a:extLst>
              <a:ext uri="{FF2B5EF4-FFF2-40B4-BE49-F238E27FC236}">
                <a16:creationId xmlns:a16="http://schemas.microsoft.com/office/drawing/2014/main" id="{86673A43-491F-31FA-FCBB-7693CDB9D1AD}"/>
              </a:ext>
            </a:extLst>
          </p:cNvPr>
          <p:cNvSpPr txBox="1">
            <a:spLocks noChangeArrowheads="1"/>
          </p:cNvSpPr>
          <p:nvPr>
            <p:custDataLst>
              <p:tags r:id="rId3"/>
            </p:custDataLst>
          </p:nvPr>
        </p:nvSpPr>
        <p:spPr bwMode="auto">
          <a:xfrm>
            <a:off x="5960918" y="6625137"/>
            <a:ext cx="3284195" cy="189102"/>
          </a:xfrm>
          <a:prstGeom prst="rect">
            <a:avLst/>
          </a:prstGeom>
          <a:noFill/>
          <a:ln w="9525" cap="flat" cmpd="sng" algn="ctr">
            <a:noFill/>
            <a:prstDash val="solid"/>
            <a:round/>
            <a:headEnd type="none" w="med" len="med"/>
            <a:tailEnd type="none" w="med" len="med"/>
          </a:ln>
        </p:spPr>
        <p:txBody>
          <a:bodyPr lIns="254000" tIns="0" rIns="127000" bIns="63500"/>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buSzTx/>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itchFamily="34" charset="0"/>
                <a:ea typeface="ＭＳ Ｐゴシック" pitchFamily="34" charset="-128"/>
                <a:cs typeface="Arial"/>
                <a:sym typeface="Wingdings" charset="2"/>
              </a:defRPr>
            </a:pPr>
            <a:r>
              <a:rPr lang="en-US" altLang="en-US" sz="1050" i="1" dirty="0">
                <a:ln w="9525" cap="flat" cmpd="sng" algn="ctr">
                  <a:noFill/>
                  <a:prstDash val="solid"/>
                  <a:round/>
                  <a:headEnd type="none" w="med" len="med"/>
                  <a:tailEnd type="none" w="med" len="med"/>
                </a:ln>
                <a:solidFill>
                  <a:schemeClr val="bg1"/>
                </a:solidFill>
                <a:latin typeface="Helvetica" pitchFamily="2" charset="0"/>
                <a:sym typeface="Wingdings"/>
              </a:rPr>
              <a:t>Appl. Phys. Lett.</a:t>
            </a:r>
            <a:r>
              <a:rPr lang="en-US" altLang="en-US" sz="1050" dirty="0">
                <a:ln w="9525" cap="flat" cmpd="sng" algn="ctr">
                  <a:noFill/>
                  <a:prstDash val="solid"/>
                  <a:round/>
                  <a:headEnd type="none" w="med" len="med"/>
                  <a:tailEnd type="none" w="med" len="med"/>
                </a:ln>
                <a:solidFill>
                  <a:schemeClr val="bg1"/>
                </a:solidFill>
                <a:latin typeface="Helvetica" pitchFamily="2" charset="0"/>
                <a:sym typeface="Wingdings"/>
              </a:rPr>
              <a:t> 105, 191901 (2014)</a:t>
            </a:r>
          </a:p>
        </p:txBody>
      </p:sp>
      <p:sp>
        <p:nvSpPr>
          <p:cNvPr id="11" name="TextBox 10">
            <a:extLst>
              <a:ext uri="{FF2B5EF4-FFF2-40B4-BE49-F238E27FC236}">
                <a16:creationId xmlns:a16="http://schemas.microsoft.com/office/drawing/2014/main" id="{7215AD6B-4524-2C1A-2B8D-53409FEB1A41}"/>
              </a:ext>
            </a:extLst>
          </p:cNvPr>
          <p:cNvSpPr txBox="1"/>
          <p:nvPr/>
        </p:nvSpPr>
        <p:spPr>
          <a:xfrm>
            <a:off x="207766" y="5883172"/>
            <a:ext cx="8562109" cy="457371"/>
          </a:xfrm>
          <a:prstGeom prst="rect">
            <a:avLst/>
          </a:prstGeom>
          <a:noFill/>
        </p:spPr>
        <p:txBody>
          <a:bodyPr wrap="square" rtlCol="0">
            <a:spAutoFit/>
          </a:bodyPr>
          <a:lstStyle/>
          <a:p>
            <a:r>
              <a:rPr lang="en-US" sz="1200" dirty="0"/>
              <a:t>Chong Liu, Kai Chang, Ke Zou; Realistic simulation of reflection high-energy electron diffraction patterns for two-dimensional lattices using Ewald construction. </a:t>
            </a:r>
            <a:r>
              <a:rPr lang="en-US" sz="1200" i="1" dirty="0"/>
              <a:t>J. Vac. Sci. Technol. B</a:t>
            </a:r>
            <a:r>
              <a:rPr lang="en-US" sz="1200" dirty="0"/>
              <a:t> 1 September 2022; 40 (5): 054002. </a:t>
            </a:r>
            <a:r>
              <a:rPr lang="en-US" sz="1200" dirty="0">
                <a:hlinkClick r:id="rId9">
                  <a:extLst>
                    <a:ext uri="{A12FA001-AC4F-418D-AE19-62706E023703}">
                      <ahyp:hlinkClr xmlns:ahyp="http://schemas.microsoft.com/office/drawing/2018/hyperlinkcolor" val="tx"/>
                    </a:ext>
                  </a:extLst>
                </a:hlinkClick>
              </a:rPr>
              <a:t>https://doi.org/10.1116/6.0001899</a:t>
            </a:r>
            <a:endParaRPr lang="en-US" sz="1200" dirty="0"/>
          </a:p>
        </p:txBody>
      </p:sp>
    </p:spTree>
    <p:extLst>
      <p:ext uri="{BB962C8B-B14F-4D97-AF65-F5344CB8AC3E}">
        <p14:creationId xmlns:p14="http://schemas.microsoft.com/office/powerpoint/2010/main" val="98114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2BFB65-CA89-B8DA-C955-EFB1F30C071B}"/>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66C25FB3-03E2-4CD3-BF4C-42503C19F0A8}"/>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3D9BF0F6-4882-6F3D-21BF-271B78CFB6BD}"/>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58EF2C5-50B3-804D-89FE-2B3437BAC129}"/>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A6C3B853-F66C-92F5-317E-7F75CBAC65E2}"/>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1515EA92-9442-4A3E-F496-8D5F3F77BBA6}"/>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10/16/25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D404678D-05AD-A264-0E10-AD23F2FBC8D0}"/>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18</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5B076F1-39F8-6579-1B5B-B9EF62128179}"/>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rPr>
              <a:t>Subtask: STO characterization</a:t>
            </a:r>
            <a:endParaRPr lang="en-US" sz="2800" b="1" dirty="0">
              <a:solidFill>
                <a:schemeClr val="bg1"/>
              </a:solidFill>
              <a:latin typeface="Helvetica" pitchFamily="2" charset="0"/>
            </a:endParaRPr>
          </a:p>
        </p:txBody>
      </p:sp>
      <p:pic>
        <p:nvPicPr>
          <p:cNvPr id="3" name="Picture 2" descr="A green lights on a black background&#10;&#10;AI-generated content may be incorrect.">
            <a:extLst>
              <a:ext uri="{FF2B5EF4-FFF2-40B4-BE49-F238E27FC236}">
                <a16:creationId xmlns:a16="http://schemas.microsoft.com/office/drawing/2014/main" id="{C83412D8-7BAD-E519-0C4D-EBE1A11429BB}"/>
              </a:ext>
            </a:extLst>
          </p:cNvPr>
          <p:cNvPicPr>
            <a:picLocks noChangeAspect="1"/>
          </p:cNvPicPr>
          <p:nvPr/>
        </p:nvPicPr>
        <p:blipFill>
          <a:blip r:embed="rId4"/>
          <a:stretch>
            <a:fillRect/>
          </a:stretch>
        </p:blipFill>
        <p:spPr>
          <a:xfrm>
            <a:off x="43070" y="834109"/>
            <a:ext cx="5804941" cy="5352373"/>
          </a:xfrm>
          <a:prstGeom prst="rect">
            <a:avLst/>
          </a:prstGeom>
        </p:spPr>
      </p:pic>
      <p:sp>
        <p:nvSpPr>
          <p:cNvPr id="4" name="TextBox 3">
            <a:extLst>
              <a:ext uri="{FF2B5EF4-FFF2-40B4-BE49-F238E27FC236}">
                <a16:creationId xmlns:a16="http://schemas.microsoft.com/office/drawing/2014/main" id="{6448CF67-7740-FC48-241A-E97850047483}"/>
              </a:ext>
            </a:extLst>
          </p:cNvPr>
          <p:cNvSpPr txBox="1"/>
          <p:nvPr/>
        </p:nvSpPr>
        <p:spPr>
          <a:xfrm>
            <a:off x="6096000" y="908741"/>
            <a:ext cx="2840447" cy="369332"/>
          </a:xfrm>
          <a:prstGeom prst="rect">
            <a:avLst/>
          </a:prstGeom>
          <a:noFill/>
        </p:spPr>
        <p:txBody>
          <a:bodyPr wrap="square" rtlCol="0">
            <a:spAutoFit/>
          </a:bodyPr>
          <a:lstStyle/>
          <a:p>
            <a:r>
              <a:rPr lang="en-US" dirty="0"/>
              <a:t>c(6 x 2) (HTR)</a:t>
            </a:r>
          </a:p>
        </p:txBody>
      </p:sp>
      <p:sp>
        <p:nvSpPr>
          <p:cNvPr id="5" name="TextBox 4">
            <a:extLst>
              <a:ext uri="{FF2B5EF4-FFF2-40B4-BE49-F238E27FC236}">
                <a16:creationId xmlns:a16="http://schemas.microsoft.com/office/drawing/2014/main" id="{347A7E8B-F4BF-E634-2CE0-192D0E9386BC}"/>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5">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1782174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40A0FE-704B-2113-77BB-639CACE3C61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EA7D4D68-A426-5D97-8DB7-DEDB9C1B1627}"/>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E44D1B5A-3C3D-9E53-6F98-B11312E78D7C}"/>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1C31EB8-63CE-408F-4553-F76A006FD5C7}"/>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15830B60-8A9C-C6BD-FFB4-8F0898FDA6DC}"/>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7C26B31F-3D95-0D22-270E-505A74FF6021}"/>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10/16/25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3434C3A6-F6DD-1415-327B-1F2F1E9794A9}"/>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19</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DAC6714-2436-ECD9-7BDC-AEE39C1FEAAB}"/>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rPr>
              <a:t>Subtask: STO characterization</a:t>
            </a:r>
            <a:endParaRPr lang="en-US" sz="2800" b="1" dirty="0">
              <a:solidFill>
                <a:schemeClr val="bg1"/>
              </a:solidFill>
              <a:latin typeface="Helvetica" pitchFamily="2" charset="0"/>
            </a:endParaRPr>
          </a:p>
        </p:txBody>
      </p:sp>
      <p:pic>
        <p:nvPicPr>
          <p:cNvPr id="3" name="Picture 2" descr="Green lights in a black background&#10;&#10;AI-generated content may be incorrect.">
            <a:extLst>
              <a:ext uri="{FF2B5EF4-FFF2-40B4-BE49-F238E27FC236}">
                <a16:creationId xmlns:a16="http://schemas.microsoft.com/office/drawing/2014/main" id="{B0A34D97-848C-D679-FF1B-3C8CC105982F}"/>
              </a:ext>
            </a:extLst>
          </p:cNvPr>
          <p:cNvPicPr>
            <a:picLocks noChangeAspect="1"/>
          </p:cNvPicPr>
          <p:nvPr/>
        </p:nvPicPr>
        <p:blipFill>
          <a:blip r:embed="rId4"/>
          <a:stretch>
            <a:fillRect/>
          </a:stretch>
        </p:blipFill>
        <p:spPr>
          <a:xfrm>
            <a:off x="43070" y="761246"/>
            <a:ext cx="5791550" cy="5361709"/>
          </a:xfrm>
          <a:prstGeom prst="rect">
            <a:avLst/>
          </a:prstGeom>
        </p:spPr>
      </p:pic>
      <p:sp>
        <p:nvSpPr>
          <p:cNvPr id="4" name="TextBox 3">
            <a:extLst>
              <a:ext uri="{FF2B5EF4-FFF2-40B4-BE49-F238E27FC236}">
                <a16:creationId xmlns:a16="http://schemas.microsoft.com/office/drawing/2014/main" id="{AE11833D-A676-AE98-42FE-3CECBB4EB7CD}"/>
              </a:ext>
            </a:extLst>
          </p:cNvPr>
          <p:cNvSpPr txBox="1"/>
          <p:nvPr/>
        </p:nvSpPr>
        <p:spPr>
          <a:xfrm>
            <a:off x="6400800" y="852055"/>
            <a:ext cx="3127664" cy="369332"/>
          </a:xfrm>
          <a:prstGeom prst="rect">
            <a:avLst/>
          </a:prstGeom>
          <a:noFill/>
        </p:spPr>
        <p:txBody>
          <a:bodyPr wrap="square" rtlCol="0">
            <a:spAutoFit/>
          </a:bodyPr>
          <a:lstStyle/>
          <a:p>
            <a:r>
              <a:rPr lang="en-US" dirty="0"/>
              <a:t>(2 x 1) [100]</a:t>
            </a:r>
          </a:p>
        </p:txBody>
      </p:sp>
      <p:sp>
        <p:nvSpPr>
          <p:cNvPr id="6" name="TextBox 5">
            <a:extLst>
              <a:ext uri="{FF2B5EF4-FFF2-40B4-BE49-F238E27FC236}">
                <a16:creationId xmlns:a16="http://schemas.microsoft.com/office/drawing/2014/main" id="{69C03350-FE34-3CB0-AFD6-6672D3A99CA3}"/>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5">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1816544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C95B92-2666-7D4D-96A7-2A4F38407CEA}"/>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9E543DA1-4DFD-214F-BEBE-B08B8D8B073A}"/>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4819513-6DB0-B948-A9D8-4F3D31AA5F1F}"/>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E98E729A-7E71-D143-AC25-61C80124C548}"/>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EBA6E509-92EE-9D48-AEF2-C4942F2203B9}"/>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076679DC-8CC1-EC44-8330-0174B876C62A}"/>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2</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C3642AF-9AAD-C946-BA0C-2B599D8523BB}"/>
              </a:ext>
            </a:extLst>
          </p:cNvPr>
          <p:cNvSpPr txBox="1"/>
          <p:nvPr/>
        </p:nvSpPr>
        <p:spPr>
          <a:xfrm>
            <a:off x="1041452" y="119013"/>
            <a:ext cx="10586548" cy="523220"/>
          </a:xfrm>
          <a:prstGeom prst="rect">
            <a:avLst/>
          </a:prstGeom>
          <a:noFill/>
        </p:spPr>
        <p:txBody>
          <a:bodyPr wrap="square" rtlCol="0">
            <a:spAutoFit/>
          </a:bodyPr>
          <a:lstStyle/>
          <a:p>
            <a:pPr algn="ctr"/>
            <a:r>
              <a:rPr lang="en-US" sz="2800" b="1" dirty="0">
                <a:solidFill>
                  <a:schemeClr val="bg1"/>
                </a:solidFill>
                <a:latin typeface="Cambria Math" panose="02040503050406030204" pitchFamily="18" charset="0"/>
                <a:ea typeface="Cambria Math" panose="02040503050406030204" pitchFamily="18" charset="0"/>
              </a:rPr>
              <a:t>(1 x 1), (2 x 1), </a:t>
            </a:r>
            <a:r>
              <a:rPr lang="en-US" sz="2800" dirty="0">
                <a:solidFill>
                  <a:schemeClr val="bg1"/>
                </a:solidFill>
                <a:latin typeface="Cambria Math" panose="02040503050406030204" pitchFamily="18" charset="0"/>
                <a:ea typeface="Cambria Math" panose="02040503050406030204" pitchFamily="18" charset="0"/>
              </a:rPr>
              <a:t>√13 x √13(-R33.7°) + c(6 x 2)</a:t>
            </a:r>
          </a:p>
        </p:txBody>
      </p:sp>
      <p:sp>
        <p:nvSpPr>
          <p:cNvPr id="6" name="TextBox 5">
            <a:extLst>
              <a:ext uri="{FF2B5EF4-FFF2-40B4-BE49-F238E27FC236}">
                <a16:creationId xmlns:a16="http://schemas.microsoft.com/office/drawing/2014/main" id="{7359D614-4736-254B-A8C8-7DD7CF77D753}"/>
              </a:ext>
            </a:extLst>
          </p:cNvPr>
          <p:cNvSpPr txBox="1"/>
          <p:nvPr/>
        </p:nvSpPr>
        <p:spPr>
          <a:xfrm>
            <a:off x="3729097" y="1088537"/>
            <a:ext cx="1013791" cy="377687"/>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(1 x 1) </a:t>
            </a:r>
          </a:p>
        </p:txBody>
      </p:sp>
      <p:sp>
        <p:nvSpPr>
          <p:cNvPr id="7" name="TextBox 6">
            <a:extLst>
              <a:ext uri="{FF2B5EF4-FFF2-40B4-BE49-F238E27FC236}">
                <a16:creationId xmlns:a16="http://schemas.microsoft.com/office/drawing/2014/main" id="{11B0B64F-C69E-81A6-4E1C-451615607C8E}"/>
              </a:ext>
            </a:extLst>
          </p:cNvPr>
          <p:cNvSpPr txBox="1"/>
          <p:nvPr/>
        </p:nvSpPr>
        <p:spPr>
          <a:xfrm>
            <a:off x="3664227" y="4322620"/>
            <a:ext cx="1709530"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Twinned(2 x 1)</a:t>
            </a:r>
          </a:p>
        </p:txBody>
      </p:sp>
      <p:sp>
        <p:nvSpPr>
          <p:cNvPr id="11" name="TextBox 10">
            <a:extLst>
              <a:ext uri="{FF2B5EF4-FFF2-40B4-BE49-F238E27FC236}">
                <a16:creationId xmlns:a16="http://schemas.microsoft.com/office/drawing/2014/main" id="{9E28D15B-A9D3-FCE9-42BC-57D66D34BE1C}"/>
              </a:ext>
            </a:extLst>
          </p:cNvPr>
          <p:cNvSpPr txBox="1"/>
          <p:nvPr/>
        </p:nvSpPr>
        <p:spPr>
          <a:xfrm>
            <a:off x="8693922" y="1265138"/>
            <a:ext cx="3087164" cy="646435"/>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Twinned √13 x √13(-R33.7°) + c(6 x 2)</a:t>
            </a:r>
          </a:p>
        </p:txBody>
      </p:sp>
      <p:sp>
        <p:nvSpPr>
          <p:cNvPr id="16" name="TextBox 15">
            <a:extLst>
              <a:ext uri="{FF2B5EF4-FFF2-40B4-BE49-F238E27FC236}">
                <a16:creationId xmlns:a16="http://schemas.microsoft.com/office/drawing/2014/main" id="{2E2B07AF-AB93-3343-A94C-87B9E65FBAF8}"/>
              </a:ext>
            </a:extLst>
          </p:cNvPr>
          <p:cNvSpPr txBox="1"/>
          <p:nvPr/>
        </p:nvSpPr>
        <p:spPr>
          <a:xfrm>
            <a:off x="1580589" y="6400843"/>
            <a:ext cx="7864896" cy="461665"/>
          </a:xfrm>
          <a:prstGeom prst="rect">
            <a:avLst/>
          </a:prstGeom>
          <a:noFill/>
        </p:spPr>
        <p:txBody>
          <a:bodyPr wrap="square" rtlCol="0">
            <a:spAutoFit/>
          </a:bodyPr>
          <a:lstStyle/>
          <a:p>
            <a:r>
              <a:rPr lang="en-US" sz="1200" dirty="0">
                <a:solidFill>
                  <a:schemeClr val="bg1"/>
                </a:solidFill>
                <a:latin typeface="Cambria Math" panose="02040503050406030204" pitchFamily="18" charset="0"/>
                <a:ea typeface="Cambria Math" panose="02040503050406030204" pitchFamily="18" charset="0"/>
              </a:rPr>
              <a:t>Naito, Michio &amp; Sato, Hisashi. (1994). Reflection high-energy electron diffraction study on the SrTiO3 surface structure. Physica C-superconductivity and Its Applications - PHYSICA C. 229. 1-11. 10.1016/0921-4534(94)90805-2. </a:t>
            </a:r>
          </a:p>
        </p:txBody>
      </p:sp>
      <p:sp>
        <p:nvSpPr>
          <p:cNvPr id="24" name="TextBox 23">
            <a:extLst>
              <a:ext uri="{FF2B5EF4-FFF2-40B4-BE49-F238E27FC236}">
                <a16:creationId xmlns:a16="http://schemas.microsoft.com/office/drawing/2014/main" id="{26ACA129-F9A3-7015-A075-5E9C7C76DF42}"/>
              </a:ext>
            </a:extLst>
          </p:cNvPr>
          <p:cNvSpPr txBox="1"/>
          <p:nvPr/>
        </p:nvSpPr>
        <p:spPr>
          <a:xfrm>
            <a:off x="7549361" y="4102852"/>
            <a:ext cx="4078639" cy="1169551"/>
          </a:xfrm>
          <a:prstGeom prst="rect">
            <a:avLst/>
          </a:prstGeom>
          <a:noFill/>
        </p:spPr>
        <p:txBody>
          <a:bodyPr wrap="square" rtlCol="0">
            <a:spAutoFit/>
          </a:bodyPr>
          <a:lstStyle/>
          <a:p>
            <a:r>
              <a:rPr lang="en-US" sz="1400" dirty="0"/>
              <a:t>Fig. 2. RHEED patterns of the SrTiO3(001 ) surfaces given different surface treatments. (a) as-polished surface, (b) vacuum-annealed </a:t>
            </a:r>
            <a:r>
              <a:rPr lang="en-US" sz="1400" dirty="0" err="1"/>
              <a:t>surtace</a:t>
            </a:r>
            <a:r>
              <a:rPr lang="en-US" sz="1400" dirty="0"/>
              <a:t>, and (c) oxygen-annealed surface with the [ 100] and [ 110] beam incidences.</a:t>
            </a:r>
          </a:p>
        </p:txBody>
      </p:sp>
      <p:pic>
        <p:nvPicPr>
          <p:cNvPr id="3" name="Picture 2" descr="A bright light in the dark&#10;&#10;AI-generated content may be incorrect.">
            <a:extLst>
              <a:ext uri="{FF2B5EF4-FFF2-40B4-BE49-F238E27FC236}">
                <a16:creationId xmlns:a16="http://schemas.microsoft.com/office/drawing/2014/main" id="{F88C1C58-50D8-66D8-F987-13DCEE35913C}"/>
              </a:ext>
            </a:extLst>
          </p:cNvPr>
          <p:cNvPicPr>
            <a:picLocks noChangeAspect="1"/>
          </p:cNvPicPr>
          <p:nvPr/>
        </p:nvPicPr>
        <p:blipFill>
          <a:blip r:embed="rId4"/>
          <a:srcRect t="1182" r="933" b="1174"/>
          <a:stretch>
            <a:fillRect/>
          </a:stretch>
        </p:blipFill>
        <p:spPr>
          <a:xfrm>
            <a:off x="87111" y="762113"/>
            <a:ext cx="3528925" cy="2544615"/>
          </a:xfrm>
          <a:prstGeom prst="rect">
            <a:avLst/>
          </a:prstGeom>
        </p:spPr>
      </p:pic>
      <p:pic>
        <p:nvPicPr>
          <p:cNvPr id="17" name="Picture 16" descr="A light beam in the sky&#10;&#10;AI-generated content may be incorrect.">
            <a:extLst>
              <a:ext uri="{FF2B5EF4-FFF2-40B4-BE49-F238E27FC236}">
                <a16:creationId xmlns:a16="http://schemas.microsoft.com/office/drawing/2014/main" id="{E947C157-D0CD-E0C8-1200-2001F0EEF9A7}"/>
              </a:ext>
            </a:extLst>
          </p:cNvPr>
          <p:cNvPicPr>
            <a:picLocks noChangeAspect="1"/>
          </p:cNvPicPr>
          <p:nvPr/>
        </p:nvPicPr>
        <p:blipFill>
          <a:blip r:embed="rId5"/>
          <a:stretch>
            <a:fillRect/>
          </a:stretch>
        </p:blipFill>
        <p:spPr>
          <a:xfrm>
            <a:off x="5774751" y="4222651"/>
            <a:ext cx="3549220" cy="2635349"/>
          </a:xfrm>
          <a:prstGeom prst="rect">
            <a:avLst/>
          </a:prstGeom>
        </p:spPr>
      </p:pic>
      <p:pic>
        <p:nvPicPr>
          <p:cNvPr id="19" name="Picture 18" descr="A light burst in a dark sky&#10;&#10;AI-generated content may be incorrect.">
            <a:extLst>
              <a:ext uri="{FF2B5EF4-FFF2-40B4-BE49-F238E27FC236}">
                <a16:creationId xmlns:a16="http://schemas.microsoft.com/office/drawing/2014/main" id="{52E25CBD-9004-E6FB-D770-10E30A0084E0}"/>
              </a:ext>
            </a:extLst>
          </p:cNvPr>
          <p:cNvPicPr>
            <a:picLocks noChangeAspect="1"/>
          </p:cNvPicPr>
          <p:nvPr/>
        </p:nvPicPr>
        <p:blipFill>
          <a:blip r:embed="rId6"/>
          <a:stretch>
            <a:fillRect/>
          </a:stretch>
        </p:blipFill>
        <p:spPr>
          <a:xfrm>
            <a:off x="4978800" y="795075"/>
            <a:ext cx="3715122" cy="2790072"/>
          </a:xfrm>
          <a:prstGeom prst="rect">
            <a:avLst/>
          </a:prstGeom>
        </p:spPr>
      </p:pic>
    </p:spTree>
    <p:extLst>
      <p:ext uri="{BB962C8B-B14F-4D97-AF65-F5344CB8AC3E}">
        <p14:creationId xmlns:p14="http://schemas.microsoft.com/office/powerpoint/2010/main" val="171400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108099-52E8-7745-9666-3548204CDB3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2FB95E0-DE23-7B3D-6F69-0274547C2996}"/>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6276DF3F-8746-6F2F-E9BE-7C0515697B80}"/>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6A5E583-E36B-04FC-CB79-3D757C0586B1}"/>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8649AB96-7379-3A5F-C704-D54A29BC47C7}"/>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69417DA7-091B-2EA1-49CF-B70CB286608C}"/>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10/16/25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C9ADD546-B492-0E4B-82B6-39ACA6C3776F}"/>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20</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DDA0EBB-BCF5-7FE2-E457-DE517BF8C775}"/>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rPr>
              <a:t>Subtask: STO characterization</a:t>
            </a:r>
            <a:endParaRPr lang="en-US" sz="2800" b="1" dirty="0">
              <a:solidFill>
                <a:schemeClr val="bg1"/>
              </a:solidFill>
              <a:latin typeface="Helvetica" pitchFamily="2" charset="0"/>
            </a:endParaRPr>
          </a:p>
        </p:txBody>
      </p:sp>
      <p:pic>
        <p:nvPicPr>
          <p:cNvPr id="3" name="Picture 2" descr="Green lights in a black background&#10;&#10;AI-generated content may be incorrect.">
            <a:extLst>
              <a:ext uri="{FF2B5EF4-FFF2-40B4-BE49-F238E27FC236}">
                <a16:creationId xmlns:a16="http://schemas.microsoft.com/office/drawing/2014/main" id="{76EC446B-4998-B0AF-FCA4-4ABC7AD33C70}"/>
              </a:ext>
            </a:extLst>
          </p:cNvPr>
          <p:cNvPicPr>
            <a:picLocks noChangeAspect="1"/>
          </p:cNvPicPr>
          <p:nvPr/>
        </p:nvPicPr>
        <p:blipFill>
          <a:blip r:embed="rId4"/>
          <a:stretch>
            <a:fillRect/>
          </a:stretch>
        </p:blipFill>
        <p:spPr>
          <a:xfrm>
            <a:off x="43070" y="848757"/>
            <a:ext cx="5790266" cy="5367131"/>
          </a:xfrm>
          <a:prstGeom prst="rect">
            <a:avLst/>
          </a:prstGeom>
        </p:spPr>
      </p:pic>
      <p:sp>
        <p:nvSpPr>
          <p:cNvPr id="4" name="TextBox 3">
            <a:extLst>
              <a:ext uri="{FF2B5EF4-FFF2-40B4-BE49-F238E27FC236}">
                <a16:creationId xmlns:a16="http://schemas.microsoft.com/office/drawing/2014/main" id="{17052B36-9142-7CB3-674A-7DADBAAEAB2E}"/>
              </a:ext>
            </a:extLst>
          </p:cNvPr>
          <p:cNvSpPr txBox="1"/>
          <p:nvPr/>
        </p:nvSpPr>
        <p:spPr>
          <a:xfrm>
            <a:off x="1310686" y="213982"/>
            <a:ext cx="2951167" cy="369332"/>
          </a:xfrm>
          <a:prstGeom prst="rect">
            <a:avLst/>
          </a:prstGeom>
          <a:noFill/>
        </p:spPr>
        <p:txBody>
          <a:bodyPr wrap="square" rtlCol="0">
            <a:spAutoFit/>
          </a:bodyPr>
          <a:lstStyle/>
          <a:p>
            <a:r>
              <a:rPr lang="en-US" dirty="0">
                <a:solidFill>
                  <a:schemeClr val="bg1"/>
                </a:solidFill>
                <a:latin typeface="Cambria Math" panose="02040503050406030204" pitchFamily="18" charset="0"/>
                <a:ea typeface="Cambria Math" panose="02040503050406030204" pitchFamily="18" charset="0"/>
              </a:rPr>
              <a:t>√13 x √13(-R33.7°)</a:t>
            </a:r>
            <a:endParaRPr lang="en-US" dirty="0">
              <a:solidFill>
                <a:schemeClr val="bg1"/>
              </a:solidFill>
            </a:endParaRPr>
          </a:p>
        </p:txBody>
      </p:sp>
      <p:pic>
        <p:nvPicPr>
          <p:cNvPr id="6" name="Picture 5" descr="A green lights in a black background&#10;&#10;AI-generated content may be incorrect.">
            <a:extLst>
              <a:ext uri="{FF2B5EF4-FFF2-40B4-BE49-F238E27FC236}">
                <a16:creationId xmlns:a16="http://schemas.microsoft.com/office/drawing/2014/main" id="{B7F9C5A3-2EF2-421C-1AF7-DF3F9C59D591}"/>
              </a:ext>
            </a:extLst>
          </p:cNvPr>
          <p:cNvPicPr>
            <a:picLocks noChangeAspect="1"/>
          </p:cNvPicPr>
          <p:nvPr/>
        </p:nvPicPr>
        <p:blipFill>
          <a:blip r:embed="rId5"/>
          <a:stretch>
            <a:fillRect/>
          </a:stretch>
        </p:blipFill>
        <p:spPr>
          <a:xfrm>
            <a:off x="6173831" y="848757"/>
            <a:ext cx="5790266" cy="5359708"/>
          </a:xfrm>
          <a:prstGeom prst="rect">
            <a:avLst/>
          </a:prstGeom>
        </p:spPr>
      </p:pic>
      <p:sp>
        <p:nvSpPr>
          <p:cNvPr id="7" name="TextBox 6">
            <a:extLst>
              <a:ext uri="{FF2B5EF4-FFF2-40B4-BE49-F238E27FC236}">
                <a16:creationId xmlns:a16="http://schemas.microsoft.com/office/drawing/2014/main" id="{8B9C71EB-4E7F-8A3D-D8CA-386AE690DDD7}"/>
              </a:ext>
            </a:extLst>
          </p:cNvPr>
          <p:cNvSpPr txBox="1"/>
          <p:nvPr/>
        </p:nvSpPr>
        <p:spPr>
          <a:xfrm>
            <a:off x="7284028" y="886758"/>
            <a:ext cx="2878430" cy="369332"/>
          </a:xfrm>
          <a:prstGeom prst="rect">
            <a:avLst/>
          </a:prstGeom>
          <a:noFill/>
        </p:spPr>
        <p:txBody>
          <a:bodyPr wrap="square" rtlCol="0">
            <a:spAutoFit/>
          </a:bodyPr>
          <a:lstStyle/>
          <a:p>
            <a:r>
              <a:rPr lang="en-US" dirty="0">
                <a:solidFill>
                  <a:schemeClr val="bg1"/>
                </a:solidFill>
              </a:rPr>
              <a:t>Lui et al. Method</a:t>
            </a:r>
          </a:p>
        </p:txBody>
      </p:sp>
      <p:sp>
        <p:nvSpPr>
          <p:cNvPr id="11" name="TextBox 10">
            <a:extLst>
              <a:ext uri="{FF2B5EF4-FFF2-40B4-BE49-F238E27FC236}">
                <a16:creationId xmlns:a16="http://schemas.microsoft.com/office/drawing/2014/main" id="{7B2B8B06-BC69-5B8E-0626-A51975B15623}"/>
              </a:ext>
            </a:extLst>
          </p:cNvPr>
          <p:cNvSpPr txBox="1"/>
          <p:nvPr/>
        </p:nvSpPr>
        <p:spPr>
          <a:xfrm>
            <a:off x="1749197" y="886758"/>
            <a:ext cx="2378012" cy="369332"/>
          </a:xfrm>
          <a:prstGeom prst="rect">
            <a:avLst/>
          </a:prstGeom>
          <a:noFill/>
        </p:spPr>
        <p:txBody>
          <a:bodyPr wrap="square" rtlCol="0">
            <a:spAutoFit/>
          </a:bodyPr>
          <a:lstStyle/>
          <a:p>
            <a:r>
              <a:rPr lang="en-US" dirty="0">
                <a:solidFill>
                  <a:schemeClr val="bg1"/>
                </a:solidFill>
              </a:rPr>
              <a:t>Ideal* simulation</a:t>
            </a:r>
          </a:p>
        </p:txBody>
      </p:sp>
      <p:sp>
        <p:nvSpPr>
          <p:cNvPr id="16" name="TextBox 15">
            <a:extLst>
              <a:ext uri="{FF2B5EF4-FFF2-40B4-BE49-F238E27FC236}">
                <a16:creationId xmlns:a16="http://schemas.microsoft.com/office/drawing/2014/main" id="{E7281601-DB6C-61A3-768B-148D66C06AEA}"/>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6">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23464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E63F3-9583-FC47-2383-33F22308917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0E2DF32-AA9E-72D9-500B-60CA3BE60DAE}"/>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7AE7D9E4-4434-D4B1-8EE3-E037FC44F978}"/>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8C0A3FC-075C-F730-E057-74C082EF8F47}"/>
                </a:ext>
              </a:extLst>
            </p:cNvPr>
            <p:cNvPicPr>
              <a:picLocks noChangeAspect="1"/>
            </p:cNvPicPr>
            <p:nvPr/>
          </p:nvPicPr>
          <p:blipFill>
            <a:blip r:embed="rId7"/>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4FA30C6F-44A5-FB31-0141-C5D477CE7049}"/>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ABA0491D-D63C-47C7-8AD5-5A117412E1C9}"/>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51D84D83-51C6-38E8-49F2-6C03AF57198D}"/>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3</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BA3626B-6F9E-4ACE-3E8A-D281B1286BAC}"/>
              </a:ext>
            </a:extLst>
          </p:cNvPr>
          <p:cNvSpPr txBox="1"/>
          <p:nvPr/>
        </p:nvSpPr>
        <p:spPr>
          <a:xfrm>
            <a:off x="1041452" y="119013"/>
            <a:ext cx="10586548" cy="523220"/>
          </a:xfrm>
          <a:prstGeom prst="rect">
            <a:avLst/>
          </a:prstGeom>
          <a:noFill/>
        </p:spPr>
        <p:txBody>
          <a:bodyPr wrap="square" rtlCol="0">
            <a:spAutoFit/>
          </a:bodyPr>
          <a:lstStyle/>
          <a:p>
            <a:pPr algn="ctr"/>
            <a:r>
              <a:rPr lang="en-US" sz="2800" b="1" dirty="0">
                <a:solidFill>
                  <a:schemeClr val="bg1"/>
                </a:solidFill>
                <a:latin typeface="Cambria Math" panose="02040503050406030204" pitchFamily="18" charset="0"/>
                <a:ea typeface="Cambria Math" panose="02040503050406030204" pitchFamily="18" charset="0"/>
              </a:rPr>
              <a:t>(1 x 1), (1 x 2), c(4 x 4)</a:t>
            </a:r>
          </a:p>
        </p:txBody>
      </p:sp>
      <p:pic>
        <p:nvPicPr>
          <p:cNvPr id="2" name="New picture">
            <a:extLst>
              <a:ext uri="{FF2B5EF4-FFF2-40B4-BE49-F238E27FC236}">
                <a16:creationId xmlns:a16="http://schemas.microsoft.com/office/drawing/2014/main" id="{37242645-8919-B44B-BC1E-D7E6CFC2E3AF}"/>
              </a:ext>
            </a:extLst>
          </p:cNvPr>
          <p:cNvPicPr>
            <a:picLocks noChangeAspect="1" noChangeArrowheads="1"/>
          </p:cNvPicPr>
          <p:nvPr>
            <p:custDataLst>
              <p:tags r:id="rId1"/>
            </p:custDataLst>
          </p:nvPr>
        </p:nvPicPr>
        <p:blipFill rotWithShape="1">
          <a:blip r:embed="rId8">
            <a:extLst>
              <a:ext uri="{28A0092B-C50C-407E-A947-70E740481C1C}">
                <a14:useLocalDpi xmlns:a14="http://schemas.microsoft.com/office/drawing/2010/main" val="0"/>
              </a:ext>
            </a:extLst>
          </a:blip>
          <a:srcRect l="19230" t="5824" r="38957" b="44315"/>
          <a:stretch>
            <a:fillRect/>
          </a:stretch>
        </p:blipFill>
        <p:spPr bwMode="auto">
          <a:xfrm>
            <a:off x="43070" y="783920"/>
            <a:ext cx="3494490" cy="550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3" name="Text Placeholder 2">
            <a:extLst>
              <a:ext uri="{FF2B5EF4-FFF2-40B4-BE49-F238E27FC236}">
                <a16:creationId xmlns:a16="http://schemas.microsoft.com/office/drawing/2014/main" id="{65EC70BA-2685-76A9-9DF7-D26BCFFAC71A}"/>
              </a:ext>
            </a:extLst>
          </p:cNvPr>
          <p:cNvSpPr>
            <a:spLocks noChangeArrowheads="1"/>
          </p:cNvSpPr>
          <p:nvPr>
            <p:custDataLst>
              <p:tags r:id="rId2"/>
            </p:custDataLst>
          </p:nvPr>
        </p:nvSpPr>
        <p:spPr bwMode="auto">
          <a:xfrm>
            <a:off x="1042267" y="6470228"/>
            <a:ext cx="5859805" cy="3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56032" rIns="256032" bIns="0"/>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300" dirty="0">
                <a:solidFill>
                  <a:schemeClr val="bg1"/>
                </a:solidFill>
                <a:latin typeface="Helvetica" pitchFamily="2" charset="0"/>
              </a:rPr>
              <a:t>From: </a:t>
            </a:r>
            <a:r>
              <a:rPr lang="en-US" altLang="en-US" sz="1300" b="1" dirty="0">
                <a:solidFill>
                  <a:schemeClr val="bg1"/>
                </a:solidFill>
                <a:latin typeface="Helvetica" pitchFamily="2" charset="0"/>
              </a:rPr>
              <a:t>Surface reconstructions in molecular beam epitaxy of SrTiO</a:t>
            </a:r>
            <a:r>
              <a:rPr lang="en-US" altLang="en-US" sz="1300" b="1" baseline="-25000" dirty="0">
                <a:solidFill>
                  <a:schemeClr val="bg1"/>
                </a:solidFill>
                <a:latin typeface="Helvetica" pitchFamily="2" charset="0"/>
              </a:rPr>
              <a:t>3</a:t>
            </a:r>
            <a:endParaRPr lang="en-US" altLang="en-US" sz="1300" b="1" dirty="0">
              <a:solidFill>
                <a:schemeClr val="bg1"/>
              </a:solidFill>
              <a:latin typeface="Helvetica" pitchFamily="2" charset="0"/>
            </a:endParaRPr>
          </a:p>
        </p:txBody>
      </p:sp>
      <p:sp>
        <p:nvSpPr>
          <p:cNvPr id="18" name="Text Placeholder 2">
            <a:extLst>
              <a:ext uri="{FF2B5EF4-FFF2-40B4-BE49-F238E27FC236}">
                <a16:creationId xmlns:a16="http://schemas.microsoft.com/office/drawing/2014/main" id="{E4B3EF1B-8CB2-CDD0-7103-2EBA8346EE32}"/>
              </a:ext>
            </a:extLst>
          </p:cNvPr>
          <p:cNvSpPr txBox="1">
            <a:spLocks noChangeArrowheads="1"/>
          </p:cNvSpPr>
          <p:nvPr>
            <p:custDataLst>
              <p:tags r:id="rId3"/>
            </p:custDataLst>
          </p:nvPr>
        </p:nvSpPr>
        <p:spPr bwMode="auto">
          <a:xfrm>
            <a:off x="6822241" y="6518397"/>
            <a:ext cx="3284195" cy="189102"/>
          </a:xfrm>
          <a:prstGeom prst="rect">
            <a:avLst/>
          </a:prstGeom>
          <a:noFill/>
          <a:ln w="9525" cap="flat" cmpd="sng" algn="ctr">
            <a:noFill/>
            <a:prstDash val="solid"/>
            <a:round/>
            <a:headEnd type="none" w="med" len="med"/>
            <a:tailEnd type="none" w="med" len="med"/>
          </a:ln>
        </p:spPr>
        <p:txBody>
          <a:bodyPr lIns="254000" tIns="0" rIns="127000" bIns="63500"/>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buSzTx/>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itchFamily="34" charset="0"/>
                <a:ea typeface="ＭＳ Ｐゴシック" pitchFamily="34" charset="-128"/>
                <a:cs typeface="Arial"/>
                <a:sym typeface="Wingdings" charset="2"/>
              </a:defRPr>
            </a:pPr>
            <a:r>
              <a:rPr lang="en-US" altLang="en-US" sz="1050" i="1" dirty="0">
                <a:ln w="9525" cap="flat" cmpd="sng" algn="ctr">
                  <a:noFill/>
                  <a:prstDash val="solid"/>
                  <a:round/>
                  <a:headEnd type="none" w="med" len="med"/>
                  <a:tailEnd type="none" w="med" len="med"/>
                </a:ln>
                <a:solidFill>
                  <a:schemeClr val="bg1"/>
                </a:solidFill>
                <a:latin typeface="Helvetica" pitchFamily="2" charset="0"/>
                <a:sym typeface="Wingdings"/>
              </a:rPr>
              <a:t>Appl. Phys. Lett.</a:t>
            </a:r>
            <a:r>
              <a:rPr lang="en-US" altLang="en-US" sz="1050" dirty="0">
                <a:ln w="9525" cap="flat" cmpd="sng" algn="ctr">
                  <a:noFill/>
                  <a:prstDash val="solid"/>
                  <a:round/>
                  <a:headEnd type="none" w="med" len="med"/>
                  <a:tailEnd type="none" w="med" len="med"/>
                </a:ln>
                <a:solidFill>
                  <a:schemeClr val="bg1"/>
                </a:solidFill>
                <a:latin typeface="Helvetica" pitchFamily="2" charset="0"/>
                <a:sym typeface="Wingdings"/>
              </a:rPr>
              <a:t> 105, 191901 (2014)</a:t>
            </a:r>
          </a:p>
        </p:txBody>
      </p:sp>
      <p:sp>
        <p:nvSpPr>
          <p:cNvPr id="20" name="TextBox 19">
            <a:extLst>
              <a:ext uri="{FF2B5EF4-FFF2-40B4-BE49-F238E27FC236}">
                <a16:creationId xmlns:a16="http://schemas.microsoft.com/office/drawing/2014/main" id="{097F944B-EB85-4D3C-CFF5-C95E8301A84F}"/>
              </a:ext>
            </a:extLst>
          </p:cNvPr>
          <p:cNvSpPr txBox="1"/>
          <p:nvPr/>
        </p:nvSpPr>
        <p:spPr>
          <a:xfrm>
            <a:off x="3537560" y="2051991"/>
            <a:ext cx="1365095"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(1 x 1)</a:t>
            </a:r>
          </a:p>
        </p:txBody>
      </p:sp>
      <p:sp>
        <p:nvSpPr>
          <p:cNvPr id="22" name="TextBox 21">
            <a:extLst>
              <a:ext uri="{FF2B5EF4-FFF2-40B4-BE49-F238E27FC236}">
                <a16:creationId xmlns:a16="http://schemas.microsoft.com/office/drawing/2014/main" id="{0ED7BFA0-32BB-C8F2-9592-35841311BE91}"/>
              </a:ext>
            </a:extLst>
          </p:cNvPr>
          <p:cNvSpPr txBox="1"/>
          <p:nvPr/>
        </p:nvSpPr>
        <p:spPr>
          <a:xfrm>
            <a:off x="10424756" y="1584562"/>
            <a:ext cx="1500809"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c(4 x 4)</a:t>
            </a:r>
          </a:p>
        </p:txBody>
      </p:sp>
      <p:sp>
        <p:nvSpPr>
          <p:cNvPr id="23" name="TextBox 22">
            <a:extLst>
              <a:ext uri="{FF2B5EF4-FFF2-40B4-BE49-F238E27FC236}">
                <a16:creationId xmlns:a16="http://schemas.microsoft.com/office/drawing/2014/main" id="{ACC033C9-C54E-C56E-EEC4-1D1D5C6FA066}"/>
              </a:ext>
            </a:extLst>
          </p:cNvPr>
          <p:cNvSpPr txBox="1"/>
          <p:nvPr/>
        </p:nvSpPr>
        <p:spPr>
          <a:xfrm>
            <a:off x="10336755" y="4851463"/>
            <a:ext cx="132190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c(4 x 4)</a:t>
            </a:r>
          </a:p>
        </p:txBody>
      </p:sp>
      <p:pic>
        <p:nvPicPr>
          <p:cNvPr id="24" name="New picture">
            <a:extLst>
              <a:ext uri="{FF2B5EF4-FFF2-40B4-BE49-F238E27FC236}">
                <a16:creationId xmlns:a16="http://schemas.microsoft.com/office/drawing/2014/main" id="{C433141F-8F2D-A2A5-2ED8-3F6CD4033128}"/>
              </a:ext>
            </a:extLst>
          </p:cNvPr>
          <p:cNvPicPr>
            <a:picLocks noChangeAspect="1" noChangeArrowheads="1"/>
          </p:cNvPicPr>
          <p:nvPr>
            <p:custDataLst>
              <p:tags r:id="rId4"/>
            </p:custDataLst>
          </p:nvPr>
        </p:nvPicPr>
        <p:blipFill rotWithShape="1">
          <a:blip r:embed="rId8">
            <a:extLst>
              <a:ext uri="{28A0092B-C50C-407E-A947-70E740481C1C}">
                <a14:useLocalDpi xmlns:a14="http://schemas.microsoft.com/office/drawing/2010/main" val="0"/>
              </a:ext>
            </a:extLst>
          </a:blip>
          <a:srcRect l="19888" t="56882" r="41760"/>
          <a:stretch>
            <a:fillRect/>
          </a:stretch>
        </p:blipFill>
        <p:spPr bwMode="auto">
          <a:xfrm>
            <a:off x="6437870" y="858418"/>
            <a:ext cx="3668565" cy="540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1" name="TextBox 20">
            <a:extLst>
              <a:ext uri="{FF2B5EF4-FFF2-40B4-BE49-F238E27FC236}">
                <a16:creationId xmlns:a16="http://schemas.microsoft.com/office/drawing/2014/main" id="{A349A9FD-819A-A461-3423-22F270C99F91}"/>
              </a:ext>
            </a:extLst>
          </p:cNvPr>
          <p:cNvSpPr txBox="1"/>
          <p:nvPr/>
        </p:nvSpPr>
        <p:spPr>
          <a:xfrm>
            <a:off x="3462225" y="5036129"/>
            <a:ext cx="1037039"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(1 x 2)</a:t>
            </a:r>
          </a:p>
        </p:txBody>
      </p:sp>
    </p:spTree>
    <p:extLst>
      <p:ext uri="{BB962C8B-B14F-4D97-AF65-F5344CB8AC3E}">
        <p14:creationId xmlns:p14="http://schemas.microsoft.com/office/powerpoint/2010/main" val="358297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C95B92-2666-7D4D-96A7-2A4F38407CEA}"/>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9E543DA1-4DFD-214F-BEBE-B08B8D8B073A}"/>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4819513-6DB0-B948-A9D8-4F3D31AA5F1F}"/>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E98E729A-7E71-D143-AC25-61C80124C548}"/>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EBA6E509-92EE-9D48-AEF2-C4942F2203B9}"/>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076679DC-8CC1-EC44-8330-0174B876C62A}"/>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4</a:t>
            </a:fld>
            <a:endParaRPr lang="en-US" sz="1800"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90B9A95B-A952-B91E-D00F-73F139FD719A}"/>
              </a:ext>
            </a:extLst>
          </p:cNvPr>
          <p:cNvGrpSpPr/>
          <p:nvPr/>
        </p:nvGrpSpPr>
        <p:grpSpPr>
          <a:xfrm>
            <a:off x="-3315" y="0"/>
            <a:ext cx="12192000" cy="747433"/>
            <a:chOff x="0" y="0"/>
            <a:chExt cx="12192000" cy="747433"/>
          </a:xfrm>
        </p:grpSpPr>
        <p:sp>
          <p:nvSpPr>
            <p:cNvPr id="17" name="Rectangle 16">
              <a:extLst>
                <a:ext uri="{FF2B5EF4-FFF2-40B4-BE49-F238E27FC236}">
                  <a16:creationId xmlns:a16="http://schemas.microsoft.com/office/drawing/2014/main" id="{AFD8C3F5-591E-0223-B567-0A7F3203A8CB}"/>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FC09A18-EDA8-EBA8-2CEF-DC85E2439549}"/>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9" name="TextBox 18">
            <a:extLst>
              <a:ext uri="{FF2B5EF4-FFF2-40B4-BE49-F238E27FC236}">
                <a16:creationId xmlns:a16="http://schemas.microsoft.com/office/drawing/2014/main" id="{ED79E82A-8095-832F-6D2D-7465D54D2CA5}"/>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√13 x √13(-R33.7°)</a:t>
            </a:r>
            <a:endParaRPr lang="en-US" sz="2800" b="1" dirty="0">
              <a:solidFill>
                <a:schemeClr val="bg1"/>
              </a:solidFill>
              <a:latin typeface="Cambria Math" panose="02040503050406030204" pitchFamily="18" charset="0"/>
              <a:ea typeface="Cambria Math" panose="02040503050406030204" pitchFamily="18" charset="0"/>
            </a:endParaRPr>
          </a:p>
        </p:txBody>
      </p:sp>
      <p:pic>
        <p:nvPicPr>
          <p:cNvPr id="21" name="Picture 20" descr="A green light in the dark&#10;&#10;AI-generated content may be incorrect.">
            <a:extLst>
              <a:ext uri="{FF2B5EF4-FFF2-40B4-BE49-F238E27FC236}">
                <a16:creationId xmlns:a16="http://schemas.microsoft.com/office/drawing/2014/main" id="{58578908-5B4C-623D-28B3-E337ADBCA84D}"/>
              </a:ext>
            </a:extLst>
          </p:cNvPr>
          <p:cNvPicPr>
            <a:picLocks noChangeAspect="1"/>
          </p:cNvPicPr>
          <p:nvPr/>
        </p:nvPicPr>
        <p:blipFill>
          <a:blip r:embed="rId4"/>
          <a:srcRect l="7147" t="5376" r="9390" b="-866"/>
          <a:stretch>
            <a:fillRect/>
          </a:stretch>
        </p:blipFill>
        <p:spPr>
          <a:xfrm>
            <a:off x="215349" y="834109"/>
            <a:ext cx="4342756" cy="3541348"/>
          </a:xfrm>
          <a:prstGeom prst="rect">
            <a:avLst/>
          </a:prstGeom>
        </p:spPr>
      </p:pic>
      <p:pic>
        <p:nvPicPr>
          <p:cNvPr id="25" name="Picture 24" descr="A green lights on a black background&#10;&#10;AI-generated content may be incorrect.">
            <a:extLst>
              <a:ext uri="{FF2B5EF4-FFF2-40B4-BE49-F238E27FC236}">
                <a16:creationId xmlns:a16="http://schemas.microsoft.com/office/drawing/2014/main" id="{E32B8EBD-0793-1503-0CA6-E0FF09D2DC2D}"/>
              </a:ext>
            </a:extLst>
          </p:cNvPr>
          <p:cNvPicPr>
            <a:picLocks noChangeAspect="1"/>
          </p:cNvPicPr>
          <p:nvPr/>
        </p:nvPicPr>
        <p:blipFill>
          <a:blip r:embed="rId5"/>
          <a:stretch>
            <a:fillRect/>
          </a:stretch>
        </p:blipFill>
        <p:spPr>
          <a:xfrm>
            <a:off x="5171848" y="761246"/>
            <a:ext cx="5052976" cy="3509011"/>
          </a:xfrm>
          <a:prstGeom prst="rect">
            <a:avLst/>
          </a:prstGeom>
        </p:spPr>
      </p:pic>
      <p:pic>
        <p:nvPicPr>
          <p:cNvPr id="27" name="Picture 26" descr="A white paper with black text&#10;&#10;AI-generated content may be incorrect.">
            <a:extLst>
              <a:ext uri="{FF2B5EF4-FFF2-40B4-BE49-F238E27FC236}">
                <a16:creationId xmlns:a16="http://schemas.microsoft.com/office/drawing/2014/main" id="{EFFE345C-C432-8C49-CFF2-701D8602AD1D}"/>
              </a:ext>
            </a:extLst>
          </p:cNvPr>
          <p:cNvPicPr>
            <a:picLocks noChangeAspect="1"/>
          </p:cNvPicPr>
          <p:nvPr/>
        </p:nvPicPr>
        <p:blipFill>
          <a:blip r:embed="rId6"/>
          <a:stretch>
            <a:fillRect/>
          </a:stretch>
        </p:blipFill>
        <p:spPr>
          <a:xfrm>
            <a:off x="5324061" y="4375457"/>
            <a:ext cx="6652589" cy="1736619"/>
          </a:xfrm>
          <a:prstGeom prst="rect">
            <a:avLst/>
          </a:prstGeom>
        </p:spPr>
      </p:pic>
      <p:sp>
        <p:nvSpPr>
          <p:cNvPr id="28" name="TextBox 27">
            <a:extLst>
              <a:ext uri="{FF2B5EF4-FFF2-40B4-BE49-F238E27FC236}">
                <a16:creationId xmlns:a16="http://schemas.microsoft.com/office/drawing/2014/main" id="{DBD1F696-805F-E1EE-7C13-927CFC98EC8A}"/>
              </a:ext>
            </a:extLst>
          </p:cNvPr>
          <p:cNvSpPr txBox="1"/>
          <p:nvPr/>
        </p:nvSpPr>
        <p:spPr>
          <a:xfrm>
            <a:off x="1172817" y="4482548"/>
            <a:ext cx="2723322"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(√13 x √13)R33.7°</a:t>
            </a:r>
            <a:endParaRPr lang="en-US" dirty="0"/>
          </a:p>
        </p:txBody>
      </p:sp>
      <p:sp>
        <p:nvSpPr>
          <p:cNvPr id="2" name="TextBox 1">
            <a:extLst>
              <a:ext uri="{FF2B5EF4-FFF2-40B4-BE49-F238E27FC236}">
                <a16:creationId xmlns:a16="http://schemas.microsoft.com/office/drawing/2014/main" id="{4E48E9A2-FB13-D893-0AA3-874BB855D623}"/>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7">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133482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C95B92-2666-7D4D-96A7-2A4F38407CEA}"/>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9E543DA1-4DFD-214F-BEBE-B08B8D8B073A}"/>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4819513-6DB0-B948-A9D8-4F3D31AA5F1F}"/>
                </a:ext>
              </a:extLst>
            </p:cNvPr>
            <p:cNvPicPr>
              <a:picLocks noChangeAspect="1"/>
            </p:cNvPicPr>
            <p:nvPr/>
          </p:nvPicPr>
          <p:blipFill>
            <a:blip r:embed="rId2"/>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E98E729A-7E71-D143-AC25-61C80124C548}"/>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EBA6E509-92EE-9D48-AEF2-C4942F2203B9}"/>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076679DC-8CC1-EC44-8330-0174B876C62A}"/>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5</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C3642AF-9AAD-C946-BA0C-2B599D8523BB}"/>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STO RHEED Simulation</a:t>
            </a:r>
            <a:endParaRPr lang="en-US" sz="2800" b="1" dirty="0">
              <a:solidFill>
                <a:schemeClr val="bg1"/>
              </a:solidFill>
              <a:latin typeface="Cambria Math" panose="02040503050406030204" pitchFamily="18" charset="0"/>
              <a:ea typeface="Cambria Math" panose="02040503050406030204" pitchFamily="18" charset="0"/>
            </a:endParaRPr>
          </a:p>
        </p:txBody>
      </p:sp>
      <p:pic>
        <p:nvPicPr>
          <p:cNvPr id="9218" name="Picture 2" descr="FIG. 1. Schematic geometry of RHEED with the Ewald construction. The graph integrates the real and reciprocal spaces, which are linked by the angle of the wave vectors.">
            <a:extLst>
              <a:ext uri="{FF2B5EF4-FFF2-40B4-BE49-F238E27FC236}">
                <a16:creationId xmlns:a16="http://schemas.microsoft.com/office/drawing/2014/main" id="{FB96EB3B-E456-010B-6A3C-51679A813D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69"/>
          <a:stretch>
            <a:fillRect/>
          </a:stretch>
        </p:blipFill>
        <p:spPr bwMode="auto">
          <a:xfrm>
            <a:off x="6334726" y="1476984"/>
            <a:ext cx="5667670" cy="36505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417DD4-82AE-724F-8A9E-2864E366A989}"/>
              </a:ext>
            </a:extLst>
          </p:cNvPr>
          <p:cNvSpPr txBox="1"/>
          <p:nvPr/>
        </p:nvSpPr>
        <p:spPr>
          <a:xfrm>
            <a:off x="43071" y="988724"/>
            <a:ext cx="6555156" cy="4524315"/>
          </a:xfrm>
          <a:prstGeom prst="rect">
            <a:avLst/>
          </a:prstGeom>
          <a:noFill/>
        </p:spPr>
        <p:txBody>
          <a:bodyPr wrap="square" rtlCol="0">
            <a:spAutoFit/>
          </a:bodyPr>
          <a:lstStyle/>
          <a:p>
            <a:r>
              <a:rPr lang="en-US" dirty="0"/>
              <a:t>In the paper </a:t>
            </a:r>
            <a:r>
              <a:rPr lang="en-US" i="1" dirty="0"/>
              <a:t>Lui et al. J. Vac. Sci. Technol. B (2022), </a:t>
            </a:r>
            <a:r>
              <a:rPr lang="en-US" dirty="0"/>
              <a:t>the authors introduced a software that uses RHEED kinematic theory to simulate realistic RHEED images</a:t>
            </a:r>
          </a:p>
          <a:p>
            <a:endParaRPr lang="en-US" dirty="0"/>
          </a:p>
          <a:p>
            <a:endParaRPr lang="en-US" dirty="0"/>
          </a:p>
          <a:p>
            <a:r>
              <a:rPr lang="en-US" dirty="0"/>
              <a:t>How it works:</a:t>
            </a:r>
          </a:p>
          <a:p>
            <a:endParaRPr lang="en-US" dirty="0"/>
          </a:p>
          <a:p>
            <a:pPr marL="285750" indent="-285750">
              <a:buFont typeface="Arial" panose="020B0604020202020204" pitchFamily="34" charset="0"/>
              <a:buChar char="•"/>
            </a:pPr>
            <a:r>
              <a:rPr lang="en-US" dirty="0"/>
              <a:t>Input real lattice unit cell</a:t>
            </a:r>
          </a:p>
          <a:p>
            <a:pPr marL="742950" lvl="1" indent="-285750">
              <a:buFont typeface="Arial" panose="020B0604020202020204" pitchFamily="34" charset="0"/>
              <a:buChar char="•"/>
            </a:pPr>
            <a:r>
              <a:rPr lang="en-US" dirty="0"/>
              <a:t>Real space geometry </a:t>
            </a:r>
          </a:p>
          <a:p>
            <a:pPr marL="285750" indent="-285750">
              <a:buFont typeface="Arial" panose="020B0604020202020204" pitchFamily="34" charset="0"/>
              <a:buChar char="•"/>
            </a:pPr>
            <a:r>
              <a:rPr lang="en-US" dirty="0"/>
              <a:t>Transform into reciprocal space: real points </a:t>
            </a:r>
            <a:r>
              <a:rPr lang="en-US" dirty="0">
                <a:sym typeface="Wingdings" pitchFamily="2" charset="2"/>
              </a:rPr>
              <a:t> reciprocal lattice rods</a:t>
            </a:r>
            <a:endParaRPr lang="en-US" dirty="0"/>
          </a:p>
          <a:p>
            <a:pPr marL="285750" indent="-285750">
              <a:buFont typeface="Arial" panose="020B0604020202020204" pitchFamily="34" charset="0"/>
              <a:buChar char="•"/>
            </a:pPr>
            <a:r>
              <a:rPr lang="en-US" dirty="0">
                <a:sym typeface="Wingdings" pitchFamily="2" charset="2"/>
              </a:rPr>
              <a:t>Use Ewald Sphere construction to calculate diffraction conditions</a:t>
            </a:r>
          </a:p>
          <a:p>
            <a:pPr marL="285750" indent="-285750">
              <a:buFont typeface="Arial" panose="020B0604020202020204" pitchFamily="34" charset="0"/>
              <a:buChar char="•"/>
            </a:pPr>
            <a:r>
              <a:rPr lang="en-US" dirty="0">
                <a:sym typeface="Wingdings" pitchFamily="2" charset="2"/>
              </a:rPr>
              <a:t>Project intersections of sphere with rods onto screen</a:t>
            </a:r>
          </a:p>
          <a:p>
            <a:pPr marL="285750" indent="-285750">
              <a:buFont typeface="Arial" panose="020B0604020202020204" pitchFamily="34" charset="0"/>
              <a:buChar char="•"/>
            </a:pPr>
            <a:endParaRPr lang="en-US" dirty="0">
              <a:sym typeface="Wingdings" pitchFamily="2" charset="2"/>
            </a:endParaRPr>
          </a:p>
          <a:p>
            <a:r>
              <a:rPr lang="en-US" dirty="0">
                <a:sym typeface="Wingdings" pitchFamily="2" charset="2"/>
              </a:rPr>
              <a:t>Result: simulated RHEED pattern derived from theory</a:t>
            </a:r>
          </a:p>
          <a:p>
            <a:pPr marL="285750" indent="-285750">
              <a:buFont typeface="Arial" panose="020B0604020202020204" pitchFamily="34" charset="0"/>
              <a:buChar char="•"/>
            </a:pPr>
            <a:endParaRPr lang="en-US" dirty="0">
              <a:sym typeface="Wingdings" pitchFamily="2" charset="2"/>
            </a:endParaRPr>
          </a:p>
        </p:txBody>
      </p:sp>
      <p:sp>
        <p:nvSpPr>
          <p:cNvPr id="3" name="TextBox 2">
            <a:extLst>
              <a:ext uri="{FF2B5EF4-FFF2-40B4-BE49-F238E27FC236}">
                <a16:creationId xmlns:a16="http://schemas.microsoft.com/office/drawing/2014/main" id="{A5949A32-0629-BB11-0286-1E18D298ED06}"/>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4">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1257345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9A170-674C-0D49-3673-20B6C40225F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A326A18-99B2-A8C9-CA49-25CDB8805297}"/>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687ECD4C-78C5-EB34-980E-3C76A6DBE52D}"/>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145FF447-2348-3924-E2B0-147DBBCCC44C}"/>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24A68975-839C-C9BA-2BDD-4C3B2E210196}"/>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E23EE193-00FA-7D0A-4D45-A28AEA7483F9}"/>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2733CAC4-FC2E-854B-0809-3A4D27042D3E}"/>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6</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F28B510-AB70-4D89-9E77-E69F81E74C19}"/>
              </a:ext>
            </a:extLst>
          </p:cNvPr>
          <p:cNvSpPr txBox="1"/>
          <p:nvPr/>
        </p:nvSpPr>
        <p:spPr>
          <a:xfrm>
            <a:off x="1041452" y="119013"/>
            <a:ext cx="10586548" cy="523220"/>
          </a:xfrm>
          <a:prstGeom prst="rect">
            <a:avLst/>
          </a:prstGeom>
          <a:noFill/>
        </p:spPr>
        <p:txBody>
          <a:bodyPr wrap="square" rtlCol="0">
            <a:spAutoFit/>
          </a:bodyPr>
          <a:lstStyle/>
          <a:p>
            <a:pPr algn="ctr"/>
            <a:r>
              <a:rPr lang="en-US" sz="2800" b="1" dirty="0">
                <a:solidFill>
                  <a:schemeClr val="bg1"/>
                </a:solidFill>
                <a:latin typeface="Cambria Math" panose="02040503050406030204" pitchFamily="18" charset="0"/>
                <a:ea typeface="Cambria Math" panose="02040503050406030204" pitchFamily="18" charset="0"/>
              </a:rPr>
              <a:t>Simulation Parameters</a:t>
            </a:r>
          </a:p>
        </p:txBody>
      </p:sp>
      <p:graphicFrame>
        <p:nvGraphicFramePr>
          <p:cNvPr id="2" name="Table 1">
            <a:extLst>
              <a:ext uri="{FF2B5EF4-FFF2-40B4-BE49-F238E27FC236}">
                <a16:creationId xmlns:a16="http://schemas.microsoft.com/office/drawing/2014/main" id="{B4301704-85F4-8F76-72AF-74F556495C3B}"/>
              </a:ext>
            </a:extLst>
          </p:cNvPr>
          <p:cNvGraphicFramePr>
            <a:graphicFrameLocks noGrp="1"/>
          </p:cNvGraphicFramePr>
          <p:nvPr>
            <p:extLst>
              <p:ext uri="{D42A27DB-BD31-4B8C-83A1-F6EECF244321}">
                <p14:modId xmlns:p14="http://schemas.microsoft.com/office/powerpoint/2010/main" val="1677917838"/>
              </p:ext>
            </p:extLst>
          </p:nvPr>
        </p:nvGraphicFramePr>
        <p:xfrm>
          <a:off x="330100" y="1159813"/>
          <a:ext cx="7296827" cy="4351340"/>
        </p:xfrm>
        <a:graphic>
          <a:graphicData uri="http://schemas.openxmlformats.org/drawingml/2006/table">
            <a:tbl>
              <a:tblPr firstRow="1">
                <a:tableStyleId>{2D5ABB26-0587-4C30-8999-92F81FD0307C}</a:tableStyleId>
              </a:tblPr>
              <a:tblGrid>
                <a:gridCol w="1192924">
                  <a:extLst>
                    <a:ext uri="{9D8B030D-6E8A-4147-A177-3AD203B41FA5}">
                      <a16:colId xmlns:a16="http://schemas.microsoft.com/office/drawing/2014/main" val="2043690224"/>
                    </a:ext>
                  </a:extLst>
                </a:gridCol>
                <a:gridCol w="648447">
                  <a:extLst>
                    <a:ext uri="{9D8B030D-6E8A-4147-A177-3AD203B41FA5}">
                      <a16:colId xmlns:a16="http://schemas.microsoft.com/office/drawing/2014/main" val="712919136"/>
                    </a:ext>
                  </a:extLst>
                </a:gridCol>
                <a:gridCol w="747409">
                  <a:extLst>
                    <a:ext uri="{9D8B030D-6E8A-4147-A177-3AD203B41FA5}">
                      <a16:colId xmlns:a16="http://schemas.microsoft.com/office/drawing/2014/main" val="492611911"/>
                    </a:ext>
                  </a:extLst>
                </a:gridCol>
                <a:gridCol w="730066">
                  <a:extLst>
                    <a:ext uri="{9D8B030D-6E8A-4147-A177-3AD203B41FA5}">
                      <a16:colId xmlns:a16="http://schemas.microsoft.com/office/drawing/2014/main" val="1991585036"/>
                    </a:ext>
                  </a:extLst>
                </a:gridCol>
                <a:gridCol w="820819">
                  <a:extLst>
                    <a:ext uri="{9D8B030D-6E8A-4147-A177-3AD203B41FA5}">
                      <a16:colId xmlns:a16="http://schemas.microsoft.com/office/drawing/2014/main" val="3292154513"/>
                    </a:ext>
                  </a:extLst>
                </a:gridCol>
                <a:gridCol w="1192924">
                  <a:extLst>
                    <a:ext uri="{9D8B030D-6E8A-4147-A177-3AD203B41FA5}">
                      <a16:colId xmlns:a16="http://schemas.microsoft.com/office/drawing/2014/main" val="3996038114"/>
                    </a:ext>
                  </a:extLst>
                </a:gridCol>
                <a:gridCol w="681280">
                  <a:extLst>
                    <a:ext uri="{9D8B030D-6E8A-4147-A177-3AD203B41FA5}">
                      <a16:colId xmlns:a16="http://schemas.microsoft.com/office/drawing/2014/main" val="810825662"/>
                    </a:ext>
                  </a:extLst>
                </a:gridCol>
                <a:gridCol w="1282958">
                  <a:extLst>
                    <a:ext uri="{9D8B030D-6E8A-4147-A177-3AD203B41FA5}">
                      <a16:colId xmlns:a16="http://schemas.microsoft.com/office/drawing/2014/main" val="2778704458"/>
                    </a:ext>
                  </a:extLst>
                </a:gridCol>
              </a:tblGrid>
              <a:tr h="350264">
                <a:tc>
                  <a:txBody>
                    <a:bodyPr/>
                    <a:lstStyle/>
                    <a:p>
                      <a:pPr algn="ctr" fontAlgn="ctr">
                        <a:buNone/>
                      </a:pPr>
                      <a:r>
                        <a:rPr lang="en-US" sz="1100" u="none" strike="noStrike" dirty="0">
                          <a:effectLst/>
                        </a:rPr>
                        <a:t> STO(001) Reconstruction</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100" u="none" strike="noStrike">
                          <a:effectLst/>
                        </a:rPr>
                        <a:t>(1 x1)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100" u="none" strike="noStrike">
                          <a:effectLst/>
                        </a:rPr>
                        <a:t>(2 x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100" u="none" strike="noStrike" dirty="0">
                          <a:effectLst/>
                        </a:rPr>
                        <a:t>(2 x 1)/(1 x 2)</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100" u="none" strike="noStrike">
                          <a:effectLst/>
                        </a:rPr>
                        <a:t>√13 x √13 (ideal)</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100" u="none" strike="noStrike">
                          <a:effectLst/>
                        </a:rPr>
                        <a:t>√13 x √13 (from paper)</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100" u="none" strike="noStrike">
                          <a:effectLst/>
                        </a:rPr>
                        <a:t>c(6 x 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100" u="none" strike="noStrike" dirty="0">
                          <a:effectLst/>
                        </a:rPr>
                        <a:t>√13 x √13 + c(6 x 2)</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69170398"/>
                  </a:ext>
                </a:extLst>
              </a:tr>
              <a:tr h="331892">
                <a:tc>
                  <a:txBody>
                    <a:bodyPr/>
                    <a:lstStyle/>
                    <a:p>
                      <a:pPr algn="ctr" fontAlgn="ctr">
                        <a:buNone/>
                      </a:pPr>
                      <a:r>
                        <a:rPr lang="en-US" sz="1100" u="none" strike="noStrike">
                          <a:effectLst/>
                        </a:rPr>
                        <a:t>Number of Lattices</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02412"/>
                  </a:ext>
                </a:extLst>
              </a:tr>
              <a:tr h="331892">
                <a:tc rowSpan="3">
                  <a:txBody>
                    <a:bodyPr/>
                    <a:lstStyle/>
                    <a:p>
                      <a:pPr algn="ctr" fontAlgn="ctr">
                        <a:buNone/>
                      </a:pPr>
                      <a:r>
                        <a:rPr lang="en-US" sz="1100" u="none" strike="noStrike">
                          <a:effectLst/>
                        </a:rPr>
                        <a:t>Lattice base vectors: (x_1, y_1), (x_2, y_2)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buNone/>
                      </a:pPr>
                      <a:r>
                        <a:rPr lang="en-US" sz="1100" u="none" strike="noStrike">
                          <a:effectLst/>
                        </a:rPr>
                        <a:t>(1,0), (0,1)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buNone/>
                      </a:pPr>
                      <a:r>
                        <a:rPr lang="en-US" sz="1100" u="none" strike="noStrike">
                          <a:effectLst/>
                        </a:rPr>
                        <a:t>(2, 0), (0,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buNone/>
                      </a:pPr>
                      <a:r>
                        <a:rPr lang="en-US" sz="1100" u="none" strike="noStrike">
                          <a:effectLst/>
                        </a:rPr>
                        <a:t>(2,0), (0,1)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buNone/>
                      </a:pPr>
                      <a:r>
                        <a:rPr lang="en-US" sz="1100" u="none" strike="noStrike">
                          <a:effectLst/>
                        </a:rPr>
                        <a:t>(2,3), (3,-2)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buNone/>
                      </a:pPr>
                      <a:r>
                        <a:rPr lang="en-US" sz="1100" u="none" strike="noStrike">
                          <a:effectLst/>
                        </a:rPr>
                        <a:t>(2,3), (3,-2)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buNone/>
                      </a:pPr>
                      <a:r>
                        <a:rPr lang="en-US" sz="1100" u="none" strike="noStrike" dirty="0">
                          <a:effectLst/>
                        </a:rPr>
                        <a:t>(6,0), (0, 2)</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(2, 3), (3,-2)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831084"/>
                  </a:ext>
                </a:extLst>
              </a:tr>
              <a:tr h="3318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buNone/>
                      </a:pPr>
                      <a:r>
                        <a:rPr lang="en-US" sz="1100" u="none" strike="noStrike">
                          <a:effectLst/>
                        </a:rPr>
                        <a:t>(3,2), (2,-3)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753052"/>
                  </a:ext>
                </a:extLst>
              </a:tr>
              <a:tr h="33189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buNone/>
                      </a:pPr>
                      <a:r>
                        <a:rPr lang="en-US" sz="1100" u="none" strike="noStrike">
                          <a:effectLst/>
                        </a:rPr>
                        <a:t> (1,0), (0,2)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(3,2), (2,-3)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(3,2), (2,-3)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fontAlgn="ctr">
                        <a:buNone/>
                      </a:pPr>
                      <a:r>
                        <a:rPr lang="en-US" sz="1100" u="none" strike="noStrike">
                          <a:effectLst/>
                        </a:rPr>
                        <a:t>(6,0), (0,2)</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664096"/>
                  </a:ext>
                </a:extLst>
              </a:tr>
              <a:tr h="331892">
                <a:tc rowSpan="3">
                  <a:txBody>
                    <a:bodyPr/>
                    <a:lstStyle/>
                    <a:p>
                      <a:pPr algn="ctr" fontAlgn="ctr">
                        <a:buNone/>
                      </a:pPr>
                      <a:r>
                        <a:rPr lang="en-US" sz="1100" u="none" strike="noStrike">
                          <a:effectLst/>
                        </a:rPr>
                        <a:t>Structure factors: (r_a, r_b, f)</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buNone/>
                      </a:pPr>
                      <a:r>
                        <a:rPr lang="en-US" sz="1100" u="none" strike="noStrike">
                          <a:effectLst/>
                        </a:rPr>
                        <a:t>(0, 0, 1)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buNone/>
                      </a:pPr>
                      <a:r>
                        <a:rPr lang="en-US" sz="1100" u="none" strike="noStrike">
                          <a:effectLst/>
                        </a:rPr>
                        <a:t>(0, 0, 1)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buNone/>
                      </a:pPr>
                      <a:r>
                        <a:rPr lang="en-US" sz="1100" u="none" strike="noStrike">
                          <a:effectLst/>
                        </a:rPr>
                        <a:t>(0,0,1)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buNone/>
                      </a:pPr>
                      <a:r>
                        <a:rPr lang="en-US" sz="1100" u="none" strike="noStrike">
                          <a:effectLst/>
                        </a:rPr>
                        <a:t>(0,0,1)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buNone/>
                      </a:pPr>
                      <a:r>
                        <a:rPr lang="en-US" sz="1100" u="none" strike="noStrike">
                          <a:effectLst/>
                        </a:rPr>
                        <a:t>(0,0,1)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buNone/>
                      </a:pPr>
                      <a:r>
                        <a:rPr lang="en-US" sz="1100" u="none" strike="noStrike">
                          <a:effectLst/>
                        </a:rPr>
                        <a:t>(0, 0, 1)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(0, 0, 1)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967346"/>
                  </a:ext>
                </a:extLst>
              </a:tr>
              <a:tr h="3318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buNone/>
                      </a:pPr>
                      <a:r>
                        <a:rPr lang="en-US" sz="1100" u="none" strike="noStrike">
                          <a:effectLst/>
                        </a:rPr>
                        <a:t>(0, 0, 1)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260538"/>
                  </a:ext>
                </a:extLst>
              </a:tr>
              <a:tr h="35026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buNone/>
                      </a:pPr>
                      <a:r>
                        <a:rPr lang="en-US" sz="1100" u="none" strike="noStrike">
                          <a:effectLst/>
                        </a:rPr>
                        <a:t>(0, 0, 1) + (0.5, 0.5,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291966"/>
                  </a:ext>
                </a:extLst>
              </a:tr>
              <a:tr h="331892">
                <a:tc>
                  <a:txBody>
                    <a:bodyPr/>
                    <a:lstStyle/>
                    <a:p>
                      <a:pPr algn="ctr" fontAlgn="ctr">
                        <a:buNone/>
                      </a:pPr>
                      <a:r>
                        <a:rPr lang="en-US" sz="1100" u="none" strike="noStrike">
                          <a:effectLst/>
                        </a:rPr>
                        <a:t>Lattice Unit: (Å)</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3.905</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3.905</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dirty="0">
                          <a:effectLst/>
                        </a:rPr>
                        <a:t>3.905</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3.905</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3.905</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3.905</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3.905</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19523"/>
                  </a:ext>
                </a:extLst>
              </a:tr>
              <a:tr h="331892">
                <a:tc>
                  <a:txBody>
                    <a:bodyPr/>
                    <a:lstStyle/>
                    <a:p>
                      <a:pPr algn="ctr" fontAlgn="ctr">
                        <a:buNone/>
                      </a:pPr>
                      <a:r>
                        <a:rPr lang="en-US" sz="1100" u="none" strike="noStrike">
                          <a:effectLst/>
                        </a:rPr>
                        <a:t>Grazing Angle (°)</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2.6</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813225"/>
                  </a:ext>
                </a:extLst>
              </a:tr>
              <a:tr h="331892">
                <a:tc>
                  <a:txBody>
                    <a:bodyPr/>
                    <a:lstStyle/>
                    <a:p>
                      <a:pPr algn="ctr" fontAlgn="ctr">
                        <a:buNone/>
                      </a:pPr>
                      <a:r>
                        <a:rPr lang="en-US" sz="1100" u="none" strike="noStrike">
                          <a:effectLst/>
                        </a:rPr>
                        <a:t>Rotation (°)</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8110498"/>
                  </a:ext>
                </a:extLst>
              </a:tr>
              <a:tr h="331892">
                <a:tc>
                  <a:txBody>
                    <a:bodyPr/>
                    <a:lstStyle/>
                    <a:p>
                      <a:pPr algn="ctr" fontAlgn="ctr">
                        <a:buNone/>
                      </a:pPr>
                      <a:r>
                        <a:rPr lang="en-US" sz="1100" u="none" strike="noStrike">
                          <a:effectLst/>
                        </a:rPr>
                        <a:t>Beam E (keV)</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9659485"/>
                  </a:ext>
                </a:extLst>
              </a:tr>
              <a:tr h="331892">
                <a:tc>
                  <a:txBody>
                    <a:bodyPr/>
                    <a:lstStyle/>
                    <a:p>
                      <a:pPr algn="ctr" fontAlgn="ctr">
                        <a:buNone/>
                      </a:pPr>
                      <a:r>
                        <a:rPr lang="en-US" sz="1100" u="none" strike="noStrike">
                          <a:effectLst/>
                        </a:rPr>
                        <a:t>Broaden x, y</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0.8,0.7</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a:effectLst/>
                        </a:rPr>
                        <a:t>1, 1</a:t>
                      </a:r>
                      <a:endParaRPr lang="en-US" sz="1100" b="0" i="0" u="none" strike="noStrike">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100" u="none" strike="noStrike" dirty="0">
                          <a:effectLst/>
                        </a:rPr>
                        <a:t>1, 1</a:t>
                      </a:r>
                      <a:endParaRPr lang="en-US" sz="1100" b="0" i="0" u="none" strike="noStrike" dirty="0">
                        <a:solidFill>
                          <a:srgbClr val="000000"/>
                        </a:solidFill>
                        <a:effectLst/>
                        <a:latin typeface="Aptos Narrow" panose="020B0004020202020204" pitchFamily="34" charset="0"/>
                      </a:endParaRPr>
                    </a:p>
                  </a:txBody>
                  <a:tcPr marL="8890" marR="8890" marT="88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002623"/>
                  </a:ext>
                </a:extLst>
              </a:tr>
            </a:tbl>
          </a:graphicData>
        </a:graphic>
      </p:graphicFrame>
      <p:sp>
        <p:nvSpPr>
          <p:cNvPr id="3" name="TextBox 2">
            <a:extLst>
              <a:ext uri="{FF2B5EF4-FFF2-40B4-BE49-F238E27FC236}">
                <a16:creationId xmlns:a16="http://schemas.microsoft.com/office/drawing/2014/main" id="{56264C74-40CE-088B-14B8-5ADC0EF242EC}"/>
              </a:ext>
            </a:extLst>
          </p:cNvPr>
          <p:cNvSpPr txBox="1"/>
          <p:nvPr/>
        </p:nvSpPr>
        <p:spPr>
          <a:xfrm>
            <a:off x="7855528" y="2736413"/>
            <a:ext cx="3501736" cy="923330"/>
          </a:xfrm>
          <a:prstGeom prst="rect">
            <a:avLst/>
          </a:prstGeom>
          <a:noFill/>
        </p:spPr>
        <p:txBody>
          <a:bodyPr wrap="square" rtlCol="0">
            <a:spAutoFit/>
          </a:bodyPr>
          <a:lstStyle/>
          <a:p>
            <a:r>
              <a:rPr lang="en-US" dirty="0"/>
              <a:t>Common Surface Reconstructions and their corresponding parameters in the software</a:t>
            </a:r>
          </a:p>
        </p:txBody>
      </p:sp>
    </p:spTree>
    <p:extLst>
      <p:ext uri="{BB962C8B-B14F-4D97-AF65-F5344CB8AC3E}">
        <p14:creationId xmlns:p14="http://schemas.microsoft.com/office/powerpoint/2010/main" val="225411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7D93-08BB-AB05-FFE7-105EB08B56E0}"/>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8D0BFBF-0B6D-C21B-8392-819A4F99D999}"/>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6C8D3C84-B0B3-BB88-5BAD-295AA5EE52BF}"/>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281CB69-93D0-CF28-E398-A0B4531D5585}"/>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4E9799B3-A18E-8B15-C4E4-EE5E47B92E49}"/>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DD518E3F-41C8-4180-9F36-36A1BDEAD504}"/>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0679B0F3-F3F6-9E2C-5171-F5ACFEC85492}"/>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7</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3FC09D2-1F78-F6DB-B702-39C369ABD4A3}"/>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Simulated: (1 x 1) unreconstructed</a:t>
            </a:r>
            <a:endParaRPr lang="en-US" sz="2800" b="1" dirty="0">
              <a:solidFill>
                <a:schemeClr val="bg1"/>
              </a:solidFill>
              <a:latin typeface="Cambria Math" panose="02040503050406030204" pitchFamily="18" charset="0"/>
              <a:ea typeface="Cambria Math" panose="02040503050406030204" pitchFamily="18" charset="0"/>
            </a:endParaRPr>
          </a:p>
        </p:txBody>
      </p:sp>
      <p:pic>
        <p:nvPicPr>
          <p:cNvPr id="2" name="Picture 1" descr="Green lights in the dark&#10;&#10;AI-generated content may be incorrect.">
            <a:extLst>
              <a:ext uri="{FF2B5EF4-FFF2-40B4-BE49-F238E27FC236}">
                <a16:creationId xmlns:a16="http://schemas.microsoft.com/office/drawing/2014/main" id="{259C9651-48D3-F680-4DFF-AFB397F7A9D5}"/>
              </a:ext>
            </a:extLst>
          </p:cNvPr>
          <p:cNvPicPr>
            <a:picLocks noChangeAspect="1"/>
          </p:cNvPicPr>
          <p:nvPr/>
        </p:nvPicPr>
        <p:blipFill>
          <a:blip r:embed="rId4"/>
          <a:stretch>
            <a:fillRect/>
          </a:stretch>
        </p:blipFill>
        <p:spPr>
          <a:xfrm>
            <a:off x="330100" y="945572"/>
            <a:ext cx="5360569" cy="4966855"/>
          </a:xfrm>
          <a:prstGeom prst="rect">
            <a:avLst/>
          </a:prstGeom>
        </p:spPr>
      </p:pic>
      <p:graphicFrame>
        <p:nvGraphicFramePr>
          <p:cNvPr id="3" name="Table 2">
            <a:extLst>
              <a:ext uri="{FF2B5EF4-FFF2-40B4-BE49-F238E27FC236}">
                <a16:creationId xmlns:a16="http://schemas.microsoft.com/office/drawing/2014/main" id="{51933151-1A8E-945C-4B7E-2300461E05A0}"/>
              </a:ext>
            </a:extLst>
          </p:cNvPr>
          <p:cNvGraphicFramePr>
            <a:graphicFrameLocks noGrp="1"/>
          </p:cNvGraphicFramePr>
          <p:nvPr>
            <p:extLst>
              <p:ext uri="{D42A27DB-BD31-4B8C-83A1-F6EECF244321}">
                <p14:modId xmlns:p14="http://schemas.microsoft.com/office/powerpoint/2010/main" val="803250266"/>
              </p:ext>
            </p:extLst>
          </p:nvPr>
        </p:nvGraphicFramePr>
        <p:xfrm>
          <a:off x="6829135" y="1064184"/>
          <a:ext cx="2616349" cy="4966857"/>
        </p:xfrm>
        <a:graphic>
          <a:graphicData uri="http://schemas.openxmlformats.org/drawingml/2006/table">
            <a:tbl>
              <a:tblPr firstRow="1">
                <a:tableStyleId>{2D5ABB26-0587-4C30-8999-92F81FD0307C}</a:tableStyleId>
              </a:tblPr>
              <a:tblGrid>
                <a:gridCol w="1685306">
                  <a:extLst>
                    <a:ext uri="{9D8B030D-6E8A-4147-A177-3AD203B41FA5}">
                      <a16:colId xmlns:a16="http://schemas.microsoft.com/office/drawing/2014/main" val="3430920410"/>
                    </a:ext>
                  </a:extLst>
                </a:gridCol>
                <a:gridCol w="931043">
                  <a:extLst>
                    <a:ext uri="{9D8B030D-6E8A-4147-A177-3AD203B41FA5}">
                      <a16:colId xmlns:a16="http://schemas.microsoft.com/office/drawing/2014/main" val="2812996960"/>
                    </a:ext>
                  </a:extLst>
                </a:gridCol>
              </a:tblGrid>
              <a:tr h="571871">
                <a:tc>
                  <a:txBody>
                    <a:bodyPr/>
                    <a:lstStyle/>
                    <a:p>
                      <a:pPr algn="ctr" fontAlgn="ctr">
                        <a:buNone/>
                      </a:pPr>
                      <a:r>
                        <a:rPr lang="en-US" sz="1200" u="none" strike="noStrike" dirty="0">
                          <a:effectLst/>
                        </a:rPr>
                        <a:t> STO(001) Reconstruction</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200" u="none" strike="noStrike" dirty="0">
                          <a:effectLst/>
                        </a:rPr>
                        <a:t>(1 x1)</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2507710"/>
                  </a:ext>
                </a:extLst>
              </a:tr>
              <a:tr h="541874">
                <a:tc>
                  <a:txBody>
                    <a:bodyPr/>
                    <a:lstStyle/>
                    <a:p>
                      <a:pPr algn="ctr" fontAlgn="ctr">
                        <a:buNone/>
                      </a:pPr>
                      <a:r>
                        <a:rPr lang="en-US" sz="1200" u="none" strike="noStrike">
                          <a:effectLst/>
                        </a:rPr>
                        <a:t>Number of Lattices</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581069"/>
                  </a:ext>
                </a:extLst>
              </a:tr>
              <a:tr h="571871">
                <a:tc>
                  <a:txBody>
                    <a:bodyPr/>
                    <a:lstStyle/>
                    <a:p>
                      <a:pPr algn="ctr" fontAlgn="ctr">
                        <a:buNone/>
                      </a:pPr>
                      <a:r>
                        <a:rPr lang="en-US" sz="1200" u="none" strike="noStrike">
                          <a:effectLst/>
                        </a:rPr>
                        <a:t>Lattice base vectors: (x_1, y_1), (x_2, y_2)</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(1,0), (0,1)</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334724"/>
                  </a:ext>
                </a:extLst>
              </a:tr>
              <a:tr h="571871">
                <a:tc>
                  <a:txBody>
                    <a:bodyPr/>
                    <a:lstStyle/>
                    <a:p>
                      <a:pPr algn="ctr" fontAlgn="ctr">
                        <a:buNone/>
                      </a:pPr>
                      <a:r>
                        <a:rPr lang="en-US" sz="1200" u="none" strike="noStrike">
                          <a:effectLst/>
                        </a:rPr>
                        <a:t>Structure factors: (r_a, r_b, f)</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(0, 0, 1)</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808816"/>
                  </a:ext>
                </a:extLst>
              </a:tr>
              <a:tr h="541874">
                <a:tc>
                  <a:txBody>
                    <a:bodyPr/>
                    <a:lstStyle/>
                    <a:p>
                      <a:pPr algn="ctr" fontAlgn="ctr">
                        <a:buNone/>
                      </a:pPr>
                      <a:r>
                        <a:rPr lang="en-US" sz="1200" u="none" strike="noStrike">
                          <a:effectLst/>
                        </a:rPr>
                        <a:t>Lattice Unit: (Å)</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3.905</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8969648"/>
                  </a:ext>
                </a:extLst>
              </a:tr>
              <a:tr h="541874">
                <a:tc>
                  <a:txBody>
                    <a:bodyPr/>
                    <a:lstStyle/>
                    <a:p>
                      <a:pPr algn="ctr" fontAlgn="ctr">
                        <a:buNone/>
                      </a:pPr>
                      <a:r>
                        <a:rPr lang="en-US" sz="1200" u="none" strike="noStrike">
                          <a:effectLst/>
                        </a:rPr>
                        <a:t>Grazing Angle (°)</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3</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2980722"/>
                  </a:ext>
                </a:extLst>
              </a:tr>
              <a:tr h="541874">
                <a:tc>
                  <a:txBody>
                    <a:bodyPr/>
                    <a:lstStyle/>
                    <a:p>
                      <a:pPr algn="ctr" fontAlgn="ctr">
                        <a:buNone/>
                      </a:pPr>
                      <a:r>
                        <a:rPr lang="en-US" sz="1200" u="none" strike="noStrike">
                          <a:effectLst/>
                        </a:rPr>
                        <a:t>Rotation (°)</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0</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7912791"/>
                  </a:ext>
                </a:extLst>
              </a:tr>
              <a:tr h="541874">
                <a:tc>
                  <a:txBody>
                    <a:bodyPr/>
                    <a:lstStyle/>
                    <a:p>
                      <a:pPr algn="ctr" fontAlgn="ctr">
                        <a:buNone/>
                      </a:pPr>
                      <a:r>
                        <a:rPr lang="en-US" sz="1200" u="none" strike="noStrike">
                          <a:effectLst/>
                        </a:rPr>
                        <a:t>Beam E (keV)</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10</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837144"/>
                  </a:ext>
                </a:extLst>
              </a:tr>
              <a:tr h="541874">
                <a:tc>
                  <a:txBody>
                    <a:bodyPr/>
                    <a:lstStyle/>
                    <a:p>
                      <a:pPr algn="ctr" fontAlgn="ctr">
                        <a:buNone/>
                      </a:pPr>
                      <a:r>
                        <a:rPr lang="en-US" sz="1200" u="none" strike="noStrike">
                          <a:effectLst/>
                        </a:rPr>
                        <a:t>Broaden x, y</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dirty="0">
                          <a:effectLst/>
                        </a:rPr>
                        <a:t>1, 1</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952345"/>
                  </a:ext>
                </a:extLst>
              </a:tr>
            </a:tbl>
          </a:graphicData>
        </a:graphic>
      </p:graphicFrame>
      <p:sp>
        <p:nvSpPr>
          <p:cNvPr id="4" name="TextBox 3">
            <a:extLst>
              <a:ext uri="{FF2B5EF4-FFF2-40B4-BE49-F238E27FC236}">
                <a16:creationId xmlns:a16="http://schemas.microsoft.com/office/drawing/2014/main" id="{CDA84DDF-7F43-4AE7-8F44-D8FEAF7AD9F2}"/>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5">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1415822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22FDE-7B58-BEC9-A9EB-2F11BBA59D6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86C09C7-928F-BEB5-987C-DD9B6760107B}"/>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F86327F0-A087-CC15-790F-E9C8DF09DD6F}"/>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F0F96CF-8898-7B07-FFE2-26F348320C0A}"/>
                </a:ext>
              </a:extLst>
            </p:cNvPr>
            <p:cNvPicPr>
              <a:picLocks noChangeAspect="1"/>
            </p:cNvPicPr>
            <p:nvPr/>
          </p:nvPicPr>
          <p:blipFill>
            <a:blip r:embed="rId4"/>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15B90A37-9A6C-0296-A83A-122B1841530B}"/>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2A6B2A4B-8607-8129-DCAD-E681DCC01B9D}"/>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6C423E9A-D48C-0F5A-36E3-B80D2DBC1F51}"/>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8</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6BBA03F-253C-44E8-ACD6-9225D0EE7FAA}"/>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Side by Side: (1 x 1) unreconstructed</a:t>
            </a:r>
            <a:endParaRPr lang="en-US" sz="2800" b="1" dirty="0">
              <a:solidFill>
                <a:schemeClr val="bg1"/>
              </a:solidFill>
              <a:latin typeface="Cambria Math" panose="02040503050406030204" pitchFamily="18" charset="0"/>
              <a:ea typeface="Cambria Math" panose="02040503050406030204" pitchFamily="18" charset="0"/>
            </a:endParaRPr>
          </a:p>
        </p:txBody>
      </p:sp>
      <p:pic>
        <p:nvPicPr>
          <p:cNvPr id="3" name="Picture 2" descr="Green lights in the dark&#10;&#10;AI-generated content may be incorrect.">
            <a:extLst>
              <a:ext uri="{FF2B5EF4-FFF2-40B4-BE49-F238E27FC236}">
                <a16:creationId xmlns:a16="http://schemas.microsoft.com/office/drawing/2014/main" id="{836CC2CA-E62F-2E10-36F8-0EDB7B2C40F0}"/>
              </a:ext>
            </a:extLst>
          </p:cNvPr>
          <p:cNvPicPr>
            <a:picLocks noChangeAspect="1"/>
          </p:cNvPicPr>
          <p:nvPr/>
        </p:nvPicPr>
        <p:blipFill>
          <a:blip r:embed="rId5"/>
          <a:stretch>
            <a:fillRect/>
          </a:stretch>
        </p:blipFill>
        <p:spPr>
          <a:xfrm>
            <a:off x="335155" y="945572"/>
            <a:ext cx="5360569" cy="4966855"/>
          </a:xfrm>
          <a:prstGeom prst="rect">
            <a:avLst/>
          </a:prstGeom>
        </p:spPr>
      </p:pic>
      <p:pic>
        <p:nvPicPr>
          <p:cNvPr id="7" name="New picture">
            <a:extLst>
              <a:ext uri="{FF2B5EF4-FFF2-40B4-BE49-F238E27FC236}">
                <a16:creationId xmlns:a16="http://schemas.microsoft.com/office/drawing/2014/main" id="{2CEE3F76-17AE-BEAB-19A8-1E063AF0E3D1}"/>
              </a:ext>
            </a:extLst>
          </p:cNvPr>
          <p:cNvPicPr>
            <a:picLocks noChangeAspect="1" noChangeArrowheads="1"/>
          </p:cNvPicPr>
          <p:nvPr>
            <p:custDataLst>
              <p:tags r:id="rId1"/>
            </p:custDataLst>
          </p:nvPr>
        </p:nvPicPr>
        <p:blipFill rotWithShape="1">
          <a:blip r:embed="rId6">
            <a:extLst>
              <a:ext uri="{28A0092B-C50C-407E-A947-70E740481C1C}">
                <a14:useLocalDpi xmlns:a14="http://schemas.microsoft.com/office/drawing/2010/main" val="0"/>
              </a:ext>
            </a:extLst>
          </a:blip>
          <a:srcRect l="21396" t="11667" r="42843" b="67776"/>
          <a:stretch>
            <a:fillRect/>
          </a:stretch>
        </p:blipFill>
        <p:spPr bwMode="auto">
          <a:xfrm>
            <a:off x="6299214" y="1336419"/>
            <a:ext cx="5557631" cy="418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6" name="TextBox 15">
            <a:extLst>
              <a:ext uri="{FF2B5EF4-FFF2-40B4-BE49-F238E27FC236}">
                <a16:creationId xmlns:a16="http://schemas.microsoft.com/office/drawing/2014/main" id="{8A8B3209-7984-0CF2-6B40-9F25E0A57A2D}"/>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7">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2579411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BC400-23D5-41F3-EA84-EE78A0AD797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216DD94-9011-510E-E00F-0BBE6953C9D4}"/>
              </a:ext>
            </a:extLst>
          </p:cNvPr>
          <p:cNvGrpSpPr/>
          <p:nvPr/>
        </p:nvGrpSpPr>
        <p:grpSpPr>
          <a:xfrm>
            <a:off x="0" y="0"/>
            <a:ext cx="12192000" cy="747433"/>
            <a:chOff x="0" y="0"/>
            <a:chExt cx="12192000" cy="747433"/>
          </a:xfrm>
        </p:grpSpPr>
        <p:sp>
          <p:nvSpPr>
            <p:cNvPr id="9" name="Rectangle 8">
              <a:extLst>
                <a:ext uri="{FF2B5EF4-FFF2-40B4-BE49-F238E27FC236}">
                  <a16:creationId xmlns:a16="http://schemas.microsoft.com/office/drawing/2014/main" id="{E29B099F-1619-7DF5-3E6B-D53D5F312F6D}"/>
                </a:ext>
              </a:extLst>
            </p:cNvPr>
            <p:cNvSpPr/>
            <p:nvPr/>
          </p:nvSpPr>
          <p:spPr>
            <a:xfrm>
              <a:off x="0" y="0"/>
              <a:ext cx="12192000" cy="747433"/>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C705C27-6E72-0DAA-9638-FDBE91279553}"/>
                </a:ext>
              </a:extLst>
            </p:cNvPr>
            <p:cNvPicPr>
              <a:picLocks noChangeAspect="1"/>
            </p:cNvPicPr>
            <p:nvPr/>
          </p:nvPicPr>
          <p:blipFill>
            <a:blip r:embed="rId3"/>
            <a:stretch>
              <a:fillRect/>
            </a:stretch>
          </p:blipFill>
          <p:spPr>
            <a:xfrm>
              <a:off x="10060" y="14646"/>
              <a:ext cx="640080" cy="718139"/>
            </a:xfrm>
            <a:prstGeom prst="rect">
              <a:avLst/>
            </a:prstGeom>
          </p:spPr>
        </p:pic>
      </p:grpSp>
      <p:sp>
        <p:nvSpPr>
          <p:cNvPr id="12" name="Rectangle 11">
            <a:extLst>
              <a:ext uri="{FF2B5EF4-FFF2-40B4-BE49-F238E27FC236}">
                <a16:creationId xmlns:a16="http://schemas.microsoft.com/office/drawing/2014/main" id="{B1BE7523-A05B-8D23-8152-72616586BB3B}"/>
              </a:ext>
            </a:extLst>
          </p:cNvPr>
          <p:cNvSpPr/>
          <p:nvPr/>
        </p:nvSpPr>
        <p:spPr>
          <a:xfrm>
            <a:off x="10060" y="6347790"/>
            <a:ext cx="12192000" cy="53031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C58DDA2A-5DF5-46C1-D92E-F1DE40A083D4}"/>
              </a:ext>
            </a:extLst>
          </p:cNvPr>
          <p:cNvSpPr>
            <a:spLocks noGrp="1"/>
          </p:cNvSpPr>
          <p:nvPr>
            <p:ph type="dt" sz="half" idx="10"/>
          </p:nvPr>
        </p:nvSpPr>
        <p:spPr>
          <a:xfrm>
            <a:off x="43070" y="6449114"/>
            <a:ext cx="2743200" cy="365125"/>
          </a:xfrm>
        </p:spPr>
        <p:txBody>
          <a:bodyPr/>
          <a:lstStyle/>
          <a:p>
            <a:fld id="{B630394E-6C0C-3847-9ED2-B466E2E401F2}" type="datetime1">
              <a:rPr lang="en-US" sz="1800" smtClean="0">
                <a:solidFill>
                  <a:schemeClr val="bg1"/>
                </a:solidFill>
                <a:latin typeface="Arial" panose="020B0604020202020204" pitchFamily="34" charset="0"/>
                <a:cs typeface="Arial" panose="020B0604020202020204" pitchFamily="34" charset="0"/>
              </a:rPr>
              <a:t>10/15/25</a:t>
            </a:fld>
            <a:endParaRPr lang="en-US" sz="1800" dirty="0">
              <a:solidFill>
                <a:schemeClr val="bg1"/>
              </a:solidFill>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AAAE8823-3AD9-2049-D510-90FBF6E991BE}"/>
              </a:ext>
            </a:extLst>
          </p:cNvPr>
          <p:cNvSpPr>
            <a:spLocks noGrp="1"/>
          </p:cNvSpPr>
          <p:nvPr>
            <p:ph type="sldNum" sz="quarter" idx="12"/>
          </p:nvPr>
        </p:nvSpPr>
        <p:spPr>
          <a:xfrm>
            <a:off x="9445485" y="6449114"/>
            <a:ext cx="2743200" cy="365125"/>
          </a:xfrm>
        </p:spPr>
        <p:txBody>
          <a:bodyPr/>
          <a:lstStyle/>
          <a:p>
            <a:fld id="{FB56AA37-50AF-F349-93FC-3CB01B742E20}" type="slidenum">
              <a:rPr lang="en-US" sz="1800" smtClean="0">
                <a:solidFill>
                  <a:schemeClr val="bg1"/>
                </a:solidFill>
                <a:latin typeface="Arial" panose="020B0604020202020204" pitchFamily="34" charset="0"/>
                <a:cs typeface="Arial" panose="020B0604020202020204" pitchFamily="34" charset="0"/>
              </a:rPr>
              <a:t>9</a:t>
            </a:fld>
            <a:endParaRPr lang="en-US" sz="18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6C7765B-91DD-6DF6-E091-EA42EB57F840}"/>
              </a:ext>
            </a:extLst>
          </p:cNvPr>
          <p:cNvSpPr txBox="1"/>
          <p:nvPr/>
        </p:nvSpPr>
        <p:spPr>
          <a:xfrm>
            <a:off x="1041452" y="119013"/>
            <a:ext cx="10586548" cy="523220"/>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Simulated: √13 x √13(-R33.7°)</a:t>
            </a:r>
            <a:endParaRPr lang="en-US" sz="2800" dirty="0">
              <a:solidFill>
                <a:schemeClr val="bg1"/>
              </a:solidFill>
            </a:endParaRPr>
          </a:p>
        </p:txBody>
      </p:sp>
      <p:graphicFrame>
        <p:nvGraphicFramePr>
          <p:cNvPr id="3" name="Table 2">
            <a:extLst>
              <a:ext uri="{FF2B5EF4-FFF2-40B4-BE49-F238E27FC236}">
                <a16:creationId xmlns:a16="http://schemas.microsoft.com/office/drawing/2014/main" id="{10485C88-37F7-D0DB-E024-5BF9A67C44BB}"/>
              </a:ext>
            </a:extLst>
          </p:cNvPr>
          <p:cNvGraphicFramePr>
            <a:graphicFrameLocks noGrp="1"/>
          </p:cNvGraphicFramePr>
          <p:nvPr>
            <p:extLst>
              <p:ext uri="{D42A27DB-BD31-4B8C-83A1-F6EECF244321}">
                <p14:modId xmlns:p14="http://schemas.microsoft.com/office/powerpoint/2010/main" val="3691927719"/>
              </p:ext>
            </p:extLst>
          </p:nvPr>
        </p:nvGraphicFramePr>
        <p:xfrm>
          <a:off x="6948143" y="866446"/>
          <a:ext cx="3837621" cy="5168898"/>
        </p:xfrm>
        <a:graphic>
          <a:graphicData uri="http://schemas.openxmlformats.org/drawingml/2006/table">
            <a:tbl>
              <a:tblPr firstRow="1">
                <a:tableStyleId>{2D5ABB26-0587-4C30-8999-92F81FD0307C}</a:tableStyleId>
              </a:tblPr>
              <a:tblGrid>
                <a:gridCol w="2385999">
                  <a:extLst>
                    <a:ext uri="{9D8B030D-6E8A-4147-A177-3AD203B41FA5}">
                      <a16:colId xmlns:a16="http://schemas.microsoft.com/office/drawing/2014/main" val="335636001"/>
                    </a:ext>
                  </a:extLst>
                </a:gridCol>
                <a:gridCol w="1451622">
                  <a:extLst>
                    <a:ext uri="{9D8B030D-6E8A-4147-A177-3AD203B41FA5}">
                      <a16:colId xmlns:a16="http://schemas.microsoft.com/office/drawing/2014/main" val="2491974827"/>
                    </a:ext>
                  </a:extLst>
                </a:gridCol>
              </a:tblGrid>
              <a:tr h="565184">
                <a:tc>
                  <a:txBody>
                    <a:bodyPr/>
                    <a:lstStyle/>
                    <a:p>
                      <a:pPr algn="ctr" fontAlgn="ctr">
                        <a:buNone/>
                      </a:pPr>
                      <a:r>
                        <a:rPr lang="en-US" sz="1200" u="none" strike="noStrike" dirty="0">
                          <a:effectLst/>
                        </a:rPr>
                        <a:t> STO(001) Reconstruction</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US" sz="1200" u="none" strike="noStrike" dirty="0">
                          <a:effectLst/>
                        </a:rPr>
                        <a:t>√13 x √13 (from paper)</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405366"/>
                  </a:ext>
                </a:extLst>
              </a:tr>
              <a:tr h="535538">
                <a:tc>
                  <a:txBody>
                    <a:bodyPr/>
                    <a:lstStyle/>
                    <a:p>
                      <a:pPr algn="ctr" fontAlgn="ctr">
                        <a:buNone/>
                      </a:pPr>
                      <a:r>
                        <a:rPr lang="en-US" sz="1200" u="none" strike="noStrike">
                          <a:effectLst/>
                        </a:rPr>
                        <a:t>Number of Lattices</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736436"/>
                  </a:ext>
                </a:extLst>
              </a:tr>
              <a:tr h="289764">
                <a:tc rowSpan="2">
                  <a:txBody>
                    <a:bodyPr/>
                    <a:lstStyle/>
                    <a:p>
                      <a:pPr algn="ctr" fontAlgn="ctr">
                        <a:buNone/>
                      </a:pPr>
                      <a:r>
                        <a:rPr lang="en-US" sz="1200" u="none" strike="noStrike" dirty="0">
                          <a:effectLst/>
                        </a:rPr>
                        <a:t>Lattice base vectors: (x_1, y_1), (x_2, y_2)</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dirty="0">
                          <a:effectLst/>
                        </a:rPr>
                        <a:t>(2,3), (3,-2)</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5913084"/>
                  </a:ext>
                </a:extLst>
              </a:tr>
              <a:tr h="535538">
                <a:tc vMerge="1">
                  <a:txBody>
                    <a:bodyPr/>
                    <a:lstStyle/>
                    <a:p>
                      <a:endParaRPr lang="en-US"/>
                    </a:p>
                  </a:txBody>
                  <a:tcPr/>
                </a:tc>
                <a:tc>
                  <a:txBody>
                    <a:bodyPr/>
                    <a:lstStyle/>
                    <a:p>
                      <a:pPr algn="ctr" fontAlgn="ctr">
                        <a:buNone/>
                      </a:pPr>
                      <a:r>
                        <a:rPr lang="en-US" sz="1200" u="none" strike="noStrike">
                          <a:effectLst/>
                        </a:rPr>
                        <a:t>(3,2), (2,-3)</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794296"/>
                  </a:ext>
                </a:extLst>
              </a:tr>
              <a:tr h="565184">
                <a:tc>
                  <a:txBody>
                    <a:bodyPr/>
                    <a:lstStyle/>
                    <a:p>
                      <a:pPr algn="ctr" fontAlgn="ctr">
                        <a:buNone/>
                      </a:pPr>
                      <a:r>
                        <a:rPr lang="en-US" sz="1200" u="none" strike="noStrike">
                          <a:effectLst/>
                        </a:rPr>
                        <a:t>Structure factors: (r_a, r_b, f)</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(0,0,1)</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0348537"/>
                  </a:ext>
                </a:extLst>
              </a:tr>
              <a:tr h="535538">
                <a:tc>
                  <a:txBody>
                    <a:bodyPr/>
                    <a:lstStyle/>
                    <a:p>
                      <a:pPr algn="ctr" fontAlgn="ctr">
                        <a:buNone/>
                      </a:pPr>
                      <a:r>
                        <a:rPr lang="en-US" sz="1200" u="none" strike="noStrike">
                          <a:effectLst/>
                        </a:rPr>
                        <a:t>Lattice Unit: (Å)</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dirty="0">
                          <a:effectLst/>
                        </a:rPr>
                        <a:t>3.905</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8033937"/>
                  </a:ext>
                </a:extLst>
              </a:tr>
              <a:tr h="535538">
                <a:tc>
                  <a:txBody>
                    <a:bodyPr/>
                    <a:lstStyle/>
                    <a:p>
                      <a:pPr algn="ctr" fontAlgn="ctr">
                        <a:buNone/>
                      </a:pPr>
                      <a:r>
                        <a:rPr lang="en-US" sz="1200" u="none" strike="noStrike">
                          <a:effectLst/>
                        </a:rPr>
                        <a:t>Grazing Angle (°)</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2.6</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9632242"/>
                  </a:ext>
                </a:extLst>
              </a:tr>
              <a:tr h="535538">
                <a:tc>
                  <a:txBody>
                    <a:bodyPr/>
                    <a:lstStyle/>
                    <a:p>
                      <a:pPr algn="ctr" fontAlgn="ctr">
                        <a:buNone/>
                      </a:pPr>
                      <a:r>
                        <a:rPr lang="en-US" sz="1200" u="none" strike="noStrike">
                          <a:effectLst/>
                        </a:rPr>
                        <a:t>Rotation (°)</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0</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98674"/>
                  </a:ext>
                </a:extLst>
              </a:tr>
              <a:tr h="535538">
                <a:tc>
                  <a:txBody>
                    <a:bodyPr/>
                    <a:lstStyle/>
                    <a:p>
                      <a:pPr algn="ctr" fontAlgn="ctr">
                        <a:buNone/>
                      </a:pPr>
                      <a:r>
                        <a:rPr lang="en-US" sz="1200" u="none" strike="noStrike">
                          <a:effectLst/>
                        </a:rPr>
                        <a:t>Beam E (keV)</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a:effectLst/>
                        </a:rPr>
                        <a:t>10</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2567983"/>
                  </a:ext>
                </a:extLst>
              </a:tr>
              <a:tr h="535538">
                <a:tc>
                  <a:txBody>
                    <a:bodyPr/>
                    <a:lstStyle/>
                    <a:p>
                      <a:pPr algn="ctr" fontAlgn="ctr">
                        <a:buNone/>
                      </a:pPr>
                      <a:r>
                        <a:rPr lang="en-US" sz="1200" u="none" strike="noStrike">
                          <a:effectLst/>
                        </a:rPr>
                        <a:t>Broaden x, y</a:t>
                      </a:r>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dirty="0">
                          <a:effectLst/>
                        </a:rPr>
                        <a:t>0.8,0.7</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7248964"/>
                  </a:ext>
                </a:extLst>
              </a:tr>
            </a:tbl>
          </a:graphicData>
        </a:graphic>
      </p:graphicFrame>
      <p:pic>
        <p:nvPicPr>
          <p:cNvPr id="5" name="Picture 4" descr="A green lights in a black background&#10;&#10;AI-generated content may be incorrect.">
            <a:extLst>
              <a:ext uri="{FF2B5EF4-FFF2-40B4-BE49-F238E27FC236}">
                <a16:creationId xmlns:a16="http://schemas.microsoft.com/office/drawing/2014/main" id="{0BDDBA9E-70D4-2554-6DB1-6F359E42233B}"/>
              </a:ext>
            </a:extLst>
          </p:cNvPr>
          <p:cNvPicPr>
            <a:picLocks noChangeAspect="1"/>
          </p:cNvPicPr>
          <p:nvPr/>
        </p:nvPicPr>
        <p:blipFill>
          <a:blip r:embed="rId4"/>
          <a:stretch>
            <a:fillRect/>
          </a:stretch>
        </p:blipFill>
        <p:spPr>
          <a:xfrm>
            <a:off x="330100" y="1088478"/>
            <a:ext cx="5321808" cy="4926084"/>
          </a:xfrm>
          <a:prstGeom prst="rect">
            <a:avLst/>
          </a:prstGeom>
        </p:spPr>
      </p:pic>
      <p:sp>
        <p:nvSpPr>
          <p:cNvPr id="2" name="TextBox 1">
            <a:extLst>
              <a:ext uri="{FF2B5EF4-FFF2-40B4-BE49-F238E27FC236}">
                <a16:creationId xmlns:a16="http://schemas.microsoft.com/office/drawing/2014/main" id="{66BC5250-1330-8A10-7CED-90F866EFA97B}"/>
              </a:ext>
            </a:extLst>
          </p:cNvPr>
          <p:cNvSpPr txBox="1"/>
          <p:nvPr/>
        </p:nvSpPr>
        <p:spPr>
          <a:xfrm>
            <a:off x="1414670" y="6396817"/>
            <a:ext cx="8562109" cy="457371"/>
          </a:xfrm>
          <a:prstGeom prst="rect">
            <a:avLst/>
          </a:prstGeom>
          <a:noFill/>
        </p:spPr>
        <p:txBody>
          <a:bodyPr wrap="square" rtlCol="0">
            <a:spAutoFit/>
          </a:bodyPr>
          <a:lstStyle/>
          <a:p>
            <a:r>
              <a:rPr lang="en-US" sz="1200" dirty="0">
                <a:solidFill>
                  <a:schemeClr val="bg1"/>
                </a:solidFill>
              </a:rPr>
              <a:t>Chong Liu, Kai Chang, Ke Zou; Realistic simulation of reflection high-energy electron diffraction patterns for two-dimensional lattices using Ewald construction. </a:t>
            </a:r>
            <a:r>
              <a:rPr lang="en-US" sz="1200" i="1" dirty="0">
                <a:solidFill>
                  <a:schemeClr val="bg1"/>
                </a:solidFill>
              </a:rPr>
              <a:t>J. Vac. Sci. Technol. B</a:t>
            </a:r>
            <a:r>
              <a:rPr lang="en-US" sz="1200" dirty="0">
                <a:solidFill>
                  <a:schemeClr val="bg1"/>
                </a:solidFill>
              </a:rPr>
              <a:t> 1 September 2022; 40 (5): 054002. </a:t>
            </a:r>
            <a:r>
              <a:rPr lang="en-US" sz="1200" dirty="0">
                <a:solidFill>
                  <a:schemeClr val="bg1"/>
                </a:solidFill>
                <a:hlinkClick r:id="rId5">
                  <a:extLst>
                    <a:ext uri="{A12FA001-AC4F-418D-AE19-62706E023703}">
                      <ahyp:hlinkClr xmlns:ahyp="http://schemas.microsoft.com/office/drawing/2018/hyperlinkcolor" val="tx"/>
                    </a:ext>
                  </a:extLst>
                </a:hlinkClick>
              </a:rPr>
              <a:t>https://doi.org/10.1116/6.0001899</a:t>
            </a:r>
            <a:endParaRPr lang="en-US" sz="1200" dirty="0">
              <a:solidFill>
                <a:schemeClr val="bg1"/>
              </a:solidFill>
            </a:endParaRPr>
          </a:p>
        </p:txBody>
      </p:sp>
    </p:spTree>
    <p:extLst>
      <p:ext uri="{BB962C8B-B14F-4D97-AF65-F5344CB8AC3E}">
        <p14:creationId xmlns:p14="http://schemas.microsoft.com/office/powerpoint/2010/main" val="29088174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47"/>
</p:tagLst>
</file>

<file path=ppt/tags/tag2.xml><?xml version="1.0" encoding="utf-8"?>
<p:tagLst xmlns:a="http://schemas.openxmlformats.org/drawingml/2006/main" xmlns:r="http://schemas.openxmlformats.org/officeDocument/2006/relationships" xmlns:p="http://schemas.openxmlformats.org/presentationml/2006/main">
  <p:tag name="AS_UNIQUEID" val="544"/>
</p:tagLst>
</file>

<file path=ppt/tags/tag3.xml><?xml version="1.0" encoding="utf-8"?>
<p:tagLst xmlns:a="http://schemas.openxmlformats.org/drawingml/2006/main" xmlns:r="http://schemas.openxmlformats.org/officeDocument/2006/relationships" xmlns:p="http://schemas.openxmlformats.org/presentationml/2006/main">
  <p:tag name="AS_UNIQUEID" val="545"/>
</p:tagLst>
</file>

<file path=ppt/tags/tag4.xml><?xml version="1.0" encoding="utf-8"?>
<p:tagLst xmlns:a="http://schemas.openxmlformats.org/drawingml/2006/main" xmlns:r="http://schemas.openxmlformats.org/officeDocument/2006/relationships" xmlns:p="http://schemas.openxmlformats.org/presentationml/2006/main">
  <p:tag name="AS_UNIQUEID" val="547"/>
</p:tagLst>
</file>

<file path=ppt/tags/tag5.xml><?xml version="1.0" encoding="utf-8"?>
<p:tagLst xmlns:a="http://schemas.openxmlformats.org/drawingml/2006/main" xmlns:r="http://schemas.openxmlformats.org/officeDocument/2006/relationships" xmlns:p="http://schemas.openxmlformats.org/presentationml/2006/main">
  <p:tag name="AS_UNIQUEID" val="547"/>
</p:tagLst>
</file>

<file path=ppt/tags/tag6.xml><?xml version="1.0" encoding="utf-8"?>
<p:tagLst xmlns:a="http://schemas.openxmlformats.org/drawingml/2006/main" xmlns:r="http://schemas.openxmlformats.org/officeDocument/2006/relationships" xmlns:p="http://schemas.openxmlformats.org/presentationml/2006/main">
  <p:tag name="AS_UNIQUEID" val="547"/>
</p:tagLst>
</file>

<file path=ppt/tags/tag7.xml><?xml version="1.0" encoding="utf-8"?>
<p:tagLst xmlns:a="http://schemas.openxmlformats.org/drawingml/2006/main" xmlns:r="http://schemas.openxmlformats.org/officeDocument/2006/relationships" xmlns:p="http://schemas.openxmlformats.org/presentationml/2006/main">
  <p:tag name="AS_UNIQUEID" val="544"/>
</p:tagLst>
</file>

<file path=ppt/tags/tag8.xml><?xml version="1.0" encoding="utf-8"?>
<p:tagLst xmlns:a="http://schemas.openxmlformats.org/drawingml/2006/main" xmlns:r="http://schemas.openxmlformats.org/officeDocument/2006/relationships" xmlns:p="http://schemas.openxmlformats.org/presentationml/2006/main">
  <p:tag name="AS_UNIQUEID" val="5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14455</TotalTime>
  <Words>2328</Words>
  <Application>Microsoft Macintosh PowerPoint</Application>
  <PresentationFormat>宽屏</PresentationFormat>
  <Paragraphs>304</Paragraphs>
  <Slides>20</Slides>
  <Notes>17</Notes>
  <HiddenSlides>7</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Aptos</vt:lpstr>
      <vt:lpstr>Aptos Narrow</vt:lpstr>
      <vt:lpstr>Arial</vt:lpstr>
      <vt:lpstr>Calibri</vt:lpstr>
      <vt:lpstr>Calibri Light</vt:lpstr>
      <vt:lpstr>Cambria Math</vt:lpstr>
      <vt:lpstr>Helvetica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Haoran Lin</dc:creator>
  <cp:lastModifiedBy>Yang Meng</cp:lastModifiedBy>
  <cp:revision>29</cp:revision>
  <dcterms:created xsi:type="dcterms:W3CDTF">2025-06-24T15:38:00Z</dcterms:created>
  <dcterms:modified xsi:type="dcterms:W3CDTF">2025-10-21T14:02:31Z</dcterms:modified>
</cp:coreProperties>
</file>